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361" r:id="rId2"/>
    <p:sldId id="362" r:id="rId3"/>
    <p:sldId id="389" r:id="rId4"/>
    <p:sldId id="390" r:id="rId5"/>
    <p:sldId id="391" r:id="rId6"/>
    <p:sldId id="392" r:id="rId7"/>
    <p:sldId id="394" r:id="rId8"/>
    <p:sldId id="400" r:id="rId9"/>
    <p:sldId id="395" r:id="rId10"/>
    <p:sldId id="396" r:id="rId11"/>
    <p:sldId id="397" r:id="rId12"/>
    <p:sldId id="401" r:id="rId13"/>
    <p:sldId id="402" r:id="rId14"/>
    <p:sldId id="398" r:id="rId15"/>
    <p:sldId id="399" r:id="rId16"/>
    <p:sldId id="403" r:id="rId17"/>
    <p:sldId id="351" r:id="rId18"/>
    <p:sldId id="377" r:id="rId19"/>
    <p:sldId id="386" r:id="rId20"/>
    <p:sldId id="364" r:id="rId21"/>
    <p:sldId id="353" r:id="rId22"/>
    <p:sldId id="354" r:id="rId23"/>
    <p:sldId id="366" r:id="rId24"/>
    <p:sldId id="388" r:id="rId25"/>
    <p:sldId id="355" r:id="rId26"/>
    <p:sldId id="356" r:id="rId27"/>
    <p:sldId id="385" r:id="rId28"/>
  </p:sldIdLst>
  <p:sldSz cx="9144000" cy="6858000" type="screen4x3"/>
  <p:notesSz cx="6858000" cy="9144000"/>
  <p:defaultTextStyle>
    <a:defPPr>
      <a:defRPr lang="ru-RU"/>
    </a:defPPr>
    <a:lvl1pPr algn="l" rtl="0" fontAlgn="base">
      <a:spcBef>
        <a:spcPct val="0"/>
      </a:spcBef>
      <a:spcAft>
        <a:spcPct val="0"/>
      </a:spcAft>
      <a:defRPr sz="2400" b="1" kern="1200">
        <a:solidFill>
          <a:schemeClr val="tx1"/>
        </a:solidFill>
        <a:latin typeface="Arial" charset="0"/>
        <a:ea typeface="+mn-ea"/>
        <a:cs typeface="Arial" charset="0"/>
      </a:defRPr>
    </a:lvl1pPr>
    <a:lvl2pPr marL="457200" algn="l" rtl="0" fontAlgn="base">
      <a:spcBef>
        <a:spcPct val="0"/>
      </a:spcBef>
      <a:spcAft>
        <a:spcPct val="0"/>
      </a:spcAft>
      <a:defRPr sz="2400" b="1" kern="1200">
        <a:solidFill>
          <a:schemeClr val="tx1"/>
        </a:solidFill>
        <a:latin typeface="Arial" charset="0"/>
        <a:ea typeface="+mn-ea"/>
        <a:cs typeface="Arial" charset="0"/>
      </a:defRPr>
    </a:lvl2pPr>
    <a:lvl3pPr marL="914400" algn="l" rtl="0" fontAlgn="base">
      <a:spcBef>
        <a:spcPct val="0"/>
      </a:spcBef>
      <a:spcAft>
        <a:spcPct val="0"/>
      </a:spcAft>
      <a:defRPr sz="2400" b="1" kern="1200">
        <a:solidFill>
          <a:schemeClr val="tx1"/>
        </a:solidFill>
        <a:latin typeface="Arial" charset="0"/>
        <a:ea typeface="+mn-ea"/>
        <a:cs typeface="Arial" charset="0"/>
      </a:defRPr>
    </a:lvl3pPr>
    <a:lvl4pPr marL="1371600" algn="l" rtl="0" fontAlgn="base">
      <a:spcBef>
        <a:spcPct val="0"/>
      </a:spcBef>
      <a:spcAft>
        <a:spcPct val="0"/>
      </a:spcAft>
      <a:defRPr sz="2400" b="1" kern="1200">
        <a:solidFill>
          <a:schemeClr val="tx1"/>
        </a:solidFill>
        <a:latin typeface="Arial" charset="0"/>
        <a:ea typeface="+mn-ea"/>
        <a:cs typeface="Arial" charset="0"/>
      </a:defRPr>
    </a:lvl4pPr>
    <a:lvl5pPr marL="1828800" algn="l" rtl="0" fontAlgn="base">
      <a:spcBef>
        <a:spcPct val="0"/>
      </a:spcBef>
      <a:spcAft>
        <a:spcPct val="0"/>
      </a:spcAft>
      <a:defRPr sz="2400" b="1" kern="1200">
        <a:solidFill>
          <a:schemeClr val="tx1"/>
        </a:solidFill>
        <a:latin typeface="Arial" charset="0"/>
        <a:ea typeface="+mn-ea"/>
        <a:cs typeface="Arial" charset="0"/>
      </a:defRPr>
    </a:lvl5pPr>
    <a:lvl6pPr marL="2286000" algn="l" defTabSz="914400" rtl="0" eaLnBrk="1" latinLnBrk="0" hangingPunct="1">
      <a:defRPr sz="2400" b="1" kern="1200">
        <a:solidFill>
          <a:schemeClr val="tx1"/>
        </a:solidFill>
        <a:latin typeface="Arial" charset="0"/>
        <a:ea typeface="+mn-ea"/>
        <a:cs typeface="Arial" charset="0"/>
      </a:defRPr>
    </a:lvl6pPr>
    <a:lvl7pPr marL="2743200" algn="l" defTabSz="914400" rtl="0" eaLnBrk="1" latinLnBrk="0" hangingPunct="1">
      <a:defRPr sz="2400" b="1" kern="1200">
        <a:solidFill>
          <a:schemeClr val="tx1"/>
        </a:solidFill>
        <a:latin typeface="Arial" charset="0"/>
        <a:ea typeface="+mn-ea"/>
        <a:cs typeface="Arial" charset="0"/>
      </a:defRPr>
    </a:lvl7pPr>
    <a:lvl8pPr marL="3200400" algn="l" defTabSz="914400" rtl="0" eaLnBrk="1" latinLnBrk="0" hangingPunct="1">
      <a:defRPr sz="2400" b="1" kern="1200">
        <a:solidFill>
          <a:schemeClr val="tx1"/>
        </a:solidFill>
        <a:latin typeface="Arial" charset="0"/>
        <a:ea typeface="+mn-ea"/>
        <a:cs typeface="Arial" charset="0"/>
      </a:defRPr>
    </a:lvl8pPr>
    <a:lvl9pPr marL="3657600" algn="l" defTabSz="914400" rtl="0" eaLnBrk="1" latinLnBrk="0" hangingPunct="1">
      <a:defRPr sz="2400"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06" autoAdjust="0"/>
    <p:restoredTop sz="93487" autoAdjust="0"/>
  </p:normalViewPr>
  <p:slideViewPr>
    <p:cSldViewPr>
      <p:cViewPr varScale="1">
        <p:scale>
          <a:sx n="73" d="100"/>
          <a:sy n="73" d="100"/>
        </p:scale>
        <p:origin x="1224" y="72"/>
      </p:cViewPr>
      <p:guideLst/>
    </p:cSldViewPr>
  </p:slideViewPr>
  <p:notesTextViewPr>
    <p:cViewPr>
      <p:scale>
        <a:sx n="100" d="100"/>
        <a:sy n="100" d="100"/>
      </p:scale>
      <p:origin x="0" y="0"/>
    </p:cViewPr>
  </p:notesTextViewPr>
  <p:sorterViewPr>
    <p:cViewPr>
      <p:scale>
        <a:sx n="66" d="100"/>
        <a:sy n="66" d="100"/>
      </p:scale>
      <p:origin x="0" y="14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0CD1D1-92DF-4C51-8DBB-F87D66FFABFC}" type="doc">
      <dgm:prSet loTypeId="urn:microsoft.com/office/officeart/2005/8/layout/hierarchy6" loCatId="hierarchy" qsTypeId="urn:microsoft.com/office/officeart/2005/8/quickstyle/simple1" qsCatId="simple" csTypeId="urn:microsoft.com/office/officeart/2005/8/colors/accent6_5" csCatId="accent6" phldr="1"/>
      <dgm:spPr/>
      <dgm:t>
        <a:bodyPr/>
        <a:lstStyle/>
        <a:p>
          <a:endParaRPr lang="ru-RU"/>
        </a:p>
      </dgm:t>
    </dgm:pt>
    <dgm:pt modelId="{79FE2AEB-8AD1-4FFB-ACA7-8724F1559DB9}">
      <dgm:prSet phldrT="[Текст]"/>
      <dgm:spPr/>
      <dgm:t>
        <a:bodyPr/>
        <a:lstStyle/>
        <a:p>
          <a:r>
            <a:rPr lang="kk-KZ" b="1" dirty="0" smtClean="0">
              <a:latin typeface="Times New Roman" pitchFamily="18" charset="0"/>
              <a:cs typeface="Times New Roman" pitchFamily="18" charset="0"/>
            </a:rPr>
            <a:t>Қан</a:t>
          </a:r>
          <a:endParaRPr lang="ru-RU" b="1" dirty="0">
            <a:latin typeface="Times New Roman" pitchFamily="18" charset="0"/>
            <a:cs typeface="Times New Roman" pitchFamily="18" charset="0"/>
          </a:endParaRPr>
        </a:p>
      </dgm:t>
    </dgm:pt>
    <dgm:pt modelId="{3CCA7E23-091D-4023-9572-25B16D88642B}" type="parTrans" cxnId="{859DFE10-020B-463F-AEA8-82DB0EC4FD22}">
      <dgm:prSet/>
      <dgm:spPr/>
      <dgm:t>
        <a:bodyPr/>
        <a:lstStyle/>
        <a:p>
          <a:endParaRPr lang="ru-RU"/>
        </a:p>
      </dgm:t>
    </dgm:pt>
    <dgm:pt modelId="{2E2936B3-071C-4344-B7BA-FDF2E0FA528B}" type="sibTrans" cxnId="{859DFE10-020B-463F-AEA8-82DB0EC4FD22}">
      <dgm:prSet/>
      <dgm:spPr/>
      <dgm:t>
        <a:bodyPr/>
        <a:lstStyle/>
        <a:p>
          <a:endParaRPr lang="ru-RU"/>
        </a:p>
      </dgm:t>
    </dgm:pt>
    <dgm:pt modelId="{2F2635FC-5DCD-4139-AB09-8F76AD590FBA}">
      <dgm:prSet phldrT="[Текст]"/>
      <dgm:spPr/>
      <dgm:t>
        <a:bodyPr/>
        <a:lstStyle/>
        <a:p>
          <a:r>
            <a:rPr lang="kk-KZ" b="1" dirty="0" smtClean="0">
              <a:latin typeface="Times New Roman" pitchFamily="18" charset="0"/>
              <a:cs typeface="Times New Roman" pitchFamily="18" charset="0"/>
            </a:rPr>
            <a:t>Қан плазмасы</a:t>
          </a:r>
          <a:endParaRPr lang="ru-RU" b="1" dirty="0">
            <a:latin typeface="Times New Roman" pitchFamily="18" charset="0"/>
            <a:cs typeface="Times New Roman" pitchFamily="18" charset="0"/>
          </a:endParaRPr>
        </a:p>
      </dgm:t>
    </dgm:pt>
    <dgm:pt modelId="{AB73B4A7-5196-4E4A-8835-53DD3402C60F}" type="parTrans" cxnId="{CACA906C-5D3B-4E94-90F9-59C80DB992DC}">
      <dgm:prSet/>
      <dgm:spPr/>
      <dgm:t>
        <a:bodyPr/>
        <a:lstStyle/>
        <a:p>
          <a:endParaRPr lang="ru-RU"/>
        </a:p>
      </dgm:t>
    </dgm:pt>
    <dgm:pt modelId="{7B06F84E-9DD9-4A5D-B8C1-6188181B6AFA}" type="sibTrans" cxnId="{CACA906C-5D3B-4E94-90F9-59C80DB992DC}">
      <dgm:prSet/>
      <dgm:spPr/>
      <dgm:t>
        <a:bodyPr/>
        <a:lstStyle/>
        <a:p>
          <a:endParaRPr lang="ru-RU"/>
        </a:p>
      </dgm:t>
    </dgm:pt>
    <dgm:pt modelId="{519A8753-9E15-406E-8ABD-2BD35F4934F6}">
      <dgm:prSet phldrT="[Текст]"/>
      <dgm:spPr/>
      <dgm:t>
        <a:bodyPr/>
        <a:lstStyle/>
        <a:p>
          <a:r>
            <a:rPr lang="kk-KZ" b="1" dirty="0" smtClean="0">
              <a:latin typeface="Times New Roman" pitchFamily="18" charset="0"/>
              <a:cs typeface="Times New Roman" pitchFamily="18" charset="0"/>
            </a:rPr>
            <a:t>Су</a:t>
          </a:r>
          <a:endParaRPr lang="ru-RU" b="1" dirty="0">
            <a:latin typeface="Times New Roman" pitchFamily="18" charset="0"/>
            <a:cs typeface="Times New Roman" pitchFamily="18" charset="0"/>
          </a:endParaRPr>
        </a:p>
      </dgm:t>
    </dgm:pt>
    <dgm:pt modelId="{2DF610EB-076E-4661-B2D6-8F9F51333E46}" type="parTrans" cxnId="{2945D714-40DB-4CE4-8CC9-F9E2BDF69262}">
      <dgm:prSet/>
      <dgm:spPr/>
      <dgm:t>
        <a:bodyPr/>
        <a:lstStyle/>
        <a:p>
          <a:endParaRPr lang="ru-RU"/>
        </a:p>
      </dgm:t>
    </dgm:pt>
    <dgm:pt modelId="{E715C8B7-5C32-4DC8-B1C3-04A11C602247}" type="sibTrans" cxnId="{2945D714-40DB-4CE4-8CC9-F9E2BDF69262}">
      <dgm:prSet/>
      <dgm:spPr/>
      <dgm:t>
        <a:bodyPr/>
        <a:lstStyle/>
        <a:p>
          <a:endParaRPr lang="ru-RU"/>
        </a:p>
      </dgm:t>
    </dgm:pt>
    <dgm:pt modelId="{CEEDE90A-4382-412A-A00A-30E908A88DFB}">
      <dgm:prSet phldrT="[Текст]"/>
      <dgm:spPr/>
      <dgm:t>
        <a:bodyPr/>
        <a:lstStyle/>
        <a:p>
          <a:r>
            <a:rPr lang="kk-KZ" b="1" dirty="0" smtClean="0">
              <a:latin typeface="Times New Roman" pitchFamily="18" charset="0"/>
              <a:cs typeface="Times New Roman" pitchFamily="18" charset="0"/>
            </a:rPr>
            <a:t>Құрғақ заты</a:t>
          </a:r>
          <a:endParaRPr lang="ru-RU" b="1" dirty="0">
            <a:latin typeface="Times New Roman" pitchFamily="18" charset="0"/>
            <a:cs typeface="Times New Roman" pitchFamily="18" charset="0"/>
          </a:endParaRPr>
        </a:p>
      </dgm:t>
    </dgm:pt>
    <dgm:pt modelId="{55082056-D6A1-4F2F-84E3-8D1DA097E378}" type="parTrans" cxnId="{BF8D9524-6DB3-43FA-9322-37077B9ACF87}">
      <dgm:prSet/>
      <dgm:spPr/>
      <dgm:t>
        <a:bodyPr/>
        <a:lstStyle/>
        <a:p>
          <a:endParaRPr lang="ru-RU"/>
        </a:p>
      </dgm:t>
    </dgm:pt>
    <dgm:pt modelId="{EF7B4627-E839-4C37-81D2-42A4BF08E50A}" type="sibTrans" cxnId="{BF8D9524-6DB3-43FA-9322-37077B9ACF87}">
      <dgm:prSet/>
      <dgm:spPr/>
      <dgm:t>
        <a:bodyPr/>
        <a:lstStyle/>
        <a:p>
          <a:endParaRPr lang="ru-RU"/>
        </a:p>
      </dgm:t>
    </dgm:pt>
    <dgm:pt modelId="{5497ED1C-0E4F-42DE-9E45-C69835E0B087}">
      <dgm:prSet phldrT="[Текст]"/>
      <dgm:spPr/>
      <dgm:t>
        <a:bodyPr/>
        <a:lstStyle/>
        <a:p>
          <a:r>
            <a:rPr lang="kk-KZ" b="1" dirty="0" smtClean="0">
              <a:latin typeface="Times New Roman" pitchFamily="18" charset="0"/>
              <a:cs typeface="Times New Roman" pitchFamily="18" charset="0"/>
            </a:rPr>
            <a:t>Қан жасушалары</a:t>
          </a:r>
          <a:endParaRPr lang="ru-RU" b="1" dirty="0">
            <a:latin typeface="Times New Roman" pitchFamily="18" charset="0"/>
            <a:cs typeface="Times New Roman" pitchFamily="18" charset="0"/>
          </a:endParaRPr>
        </a:p>
      </dgm:t>
    </dgm:pt>
    <dgm:pt modelId="{6087EC48-9FDB-4CA6-9221-98C331DBF335}" type="parTrans" cxnId="{4875BEBA-54A3-4963-9F41-3A8A658A2EA6}">
      <dgm:prSet/>
      <dgm:spPr/>
      <dgm:t>
        <a:bodyPr/>
        <a:lstStyle/>
        <a:p>
          <a:endParaRPr lang="ru-RU"/>
        </a:p>
      </dgm:t>
    </dgm:pt>
    <dgm:pt modelId="{2DA5FD43-5659-4D59-96DB-488699CDC640}" type="sibTrans" cxnId="{4875BEBA-54A3-4963-9F41-3A8A658A2EA6}">
      <dgm:prSet/>
      <dgm:spPr/>
      <dgm:t>
        <a:bodyPr/>
        <a:lstStyle/>
        <a:p>
          <a:endParaRPr lang="ru-RU"/>
        </a:p>
      </dgm:t>
    </dgm:pt>
    <dgm:pt modelId="{D16E66AE-13CC-406F-BE57-88690BFF15B2}">
      <dgm:prSet phldrT="[Текст]"/>
      <dgm:spPr/>
      <dgm:t>
        <a:bodyPr/>
        <a:lstStyle/>
        <a:p>
          <a:r>
            <a:rPr lang="kk-KZ" b="1" dirty="0" smtClean="0">
              <a:latin typeface="Times New Roman" pitchFamily="18" charset="0"/>
              <a:cs typeface="Times New Roman" pitchFamily="18" charset="0"/>
            </a:rPr>
            <a:t>Эритроциттер</a:t>
          </a:r>
          <a:endParaRPr lang="ru-RU" b="1" dirty="0">
            <a:latin typeface="Times New Roman" pitchFamily="18" charset="0"/>
            <a:cs typeface="Times New Roman" pitchFamily="18" charset="0"/>
          </a:endParaRPr>
        </a:p>
      </dgm:t>
    </dgm:pt>
    <dgm:pt modelId="{64768935-52A3-42CA-8512-C46439214A06}" type="parTrans" cxnId="{41019AE4-EA79-4BEB-B63E-0794BC36D075}">
      <dgm:prSet/>
      <dgm:spPr/>
      <dgm:t>
        <a:bodyPr/>
        <a:lstStyle/>
        <a:p>
          <a:endParaRPr lang="ru-RU"/>
        </a:p>
      </dgm:t>
    </dgm:pt>
    <dgm:pt modelId="{0F09EB78-9B4A-4A41-924C-6D4AFA414D05}" type="sibTrans" cxnId="{41019AE4-EA79-4BEB-B63E-0794BC36D075}">
      <dgm:prSet/>
      <dgm:spPr/>
      <dgm:t>
        <a:bodyPr/>
        <a:lstStyle/>
        <a:p>
          <a:endParaRPr lang="ru-RU"/>
        </a:p>
      </dgm:t>
    </dgm:pt>
    <dgm:pt modelId="{AB72FA69-39BD-4558-9FD2-D1B5D41759D4}">
      <dgm:prSet phldrT="[Текст]"/>
      <dgm:spPr/>
      <dgm:t>
        <a:bodyPr/>
        <a:lstStyle/>
        <a:p>
          <a:r>
            <a:rPr lang="kk-KZ" b="1" dirty="0" smtClean="0">
              <a:latin typeface="Times New Roman" pitchFamily="18" charset="0"/>
              <a:cs typeface="Times New Roman" pitchFamily="18" charset="0"/>
            </a:rPr>
            <a:t>Белоктар</a:t>
          </a:r>
          <a:endParaRPr lang="ru-RU" b="1" dirty="0">
            <a:latin typeface="Times New Roman" pitchFamily="18" charset="0"/>
            <a:cs typeface="Times New Roman" pitchFamily="18" charset="0"/>
          </a:endParaRPr>
        </a:p>
      </dgm:t>
    </dgm:pt>
    <dgm:pt modelId="{22D3B55B-D53F-4E29-968C-0D2E02715CE8}" type="parTrans" cxnId="{B0302925-AE04-4CC1-A44F-3F4EE6D1137B}">
      <dgm:prSet/>
      <dgm:spPr/>
      <dgm:t>
        <a:bodyPr/>
        <a:lstStyle/>
        <a:p>
          <a:endParaRPr lang="ru-RU"/>
        </a:p>
      </dgm:t>
    </dgm:pt>
    <dgm:pt modelId="{7ECA2F2A-FF65-4B59-8D76-4E4B0BBDB663}" type="sibTrans" cxnId="{B0302925-AE04-4CC1-A44F-3F4EE6D1137B}">
      <dgm:prSet/>
      <dgm:spPr/>
      <dgm:t>
        <a:bodyPr/>
        <a:lstStyle/>
        <a:p>
          <a:endParaRPr lang="ru-RU"/>
        </a:p>
      </dgm:t>
    </dgm:pt>
    <dgm:pt modelId="{605BB8F2-703C-4992-B82F-90D2438070E0}">
      <dgm:prSet phldrT="[Текст]"/>
      <dgm:spPr/>
      <dgm:t>
        <a:bodyPr/>
        <a:lstStyle/>
        <a:p>
          <a:r>
            <a:rPr lang="kk-KZ" b="1" dirty="0" smtClean="0">
              <a:latin typeface="Times New Roman" pitchFamily="18" charset="0"/>
              <a:cs typeface="Times New Roman" pitchFamily="18" charset="0"/>
            </a:rPr>
            <a:t>Орган және мин тұздар</a:t>
          </a:r>
          <a:endParaRPr lang="ru-RU" b="1" dirty="0">
            <a:latin typeface="Times New Roman" pitchFamily="18" charset="0"/>
            <a:cs typeface="Times New Roman" pitchFamily="18" charset="0"/>
          </a:endParaRPr>
        </a:p>
      </dgm:t>
    </dgm:pt>
    <dgm:pt modelId="{6E8A7434-7C4C-4F7F-99DB-85FEBFB3AD49}" type="parTrans" cxnId="{1764895E-191D-4B3B-8977-3702FE4E88EA}">
      <dgm:prSet/>
      <dgm:spPr/>
      <dgm:t>
        <a:bodyPr/>
        <a:lstStyle/>
        <a:p>
          <a:endParaRPr lang="ru-RU"/>
        </a:p>
      </dgm:t>
    </dgm:pt>
    <dgm:pt modelId="{1B577335-D50B-4C26-A5C7-320C1D29484F}" type="sibTrans" cxnId="{1764895E-191D-4B3B-8977-3702FE4E88EA}">
      <dgm:prSet/>
      <dgm:spPr/>
      <dgm:t>
        <a:bodyPr/>
        <a:lstStyle/>
        <a:p>
          <a:endParaRPr lang="ru-RU"/>
        </a:p>
      </dgm:t>
    </dgm:pt>
    <dgm:pt modelId="{6BF37CA9-E7EA-4EBB-83BB-75289D490D15}">
      <dgm:prSet phldrT="[Текст]"/>
      <dgm:spPr/>
      <dgm:t>
        <a:bodyPr/>
        <a:lstStyle/>
        <a:p>
          <a:r>
            <a:rPr lang="kk-KZ" b="1" dirty="0" smtClean="0">
              <a:latin typeface="Times New Roman" pitchFamily="18" charset="0"/>
              <a:cs typeface="Times New Roman" pitchFamily="18" charset="0"/>
            </a:rPr>
            <a:t>Альбумин</a:t>
          </a:r>
          <a:endParaRPr lang="ru-RU" b="1" dirty="0">
            <a:latin typeface="Times New Roman" pitchFamily="18" charset="0"/>
            <a:cs typeface="Times New Roman" pitchFamily="18" charset="0"/>
          </a:endParaRPr>
        </a:p>
      </dgm:t>
    </dgm:pt>
    <dgm:pt modelId="{F39668B1-975F-44FF-AEF6-87275396D5F3}" type="parTrans" cxnId="{47F1236A-86BD-4D29-B1D2-6F2588424B1F}">
      <dgm:prSet/>
      <dgm:spPr/>
      <dgm:t>
        <a:bodyPr/>
        <a:lstStyle/>
        <a:p>
          <a:endParaRPr lang="ru-RU"/>
        </a:p>
      </dgm:t>
    </dgm:pt>
    <dgm:pt modelId="{9206B5D3-4F73-4088-87C9-0CF13E88B3AC}" type="sibTrans" cxnId="{47F1236A-86BD-4D29-B1D2-6F2588424B1F}">
      <dgm:prSet/>
      <dgm:spPr/>
      <dgm:t>
        <a:bodyPr/>
        <a:lstStyle/>
        <a:p>
          <a:endParaRPr lang="ru-RU"/>
        </a:p>
      </dgm:t>
    </dgm:pt>
    <dgm:pt modelId="{C051BA03-56BB-44A7-A104-3801338D0D42}">
      <dgm:prSet phldrT="[Текст]"/>
      <dgm:spPr/>
      <dgm:t>
        <a:bodyPr/>
        <a:lstStyle/>
        <a:p>
          <a:r>
            <a:rPr lang="kk-KZ" b="1" dirty="0" smtClean="0">
              <a:latin typeface="Times New Roman" pitchFamily="18" charset="0"/>
              <a:cs typeface="Times New Roman" pitchFamily="18" charset="0"/>
            </a:rPr>
            <a:t>Глобулин</a:t>
          </a:r>
          <a:endParaRPr lang="ru-RU" b="1" dirty="0">
            <a:latin typeface="Times New Roman" pitchFamily="18" charset="0"/>
            <a:cs typeface="Times New Roman" pitchFamily="18" charset="0"/>
          </a:endParaRPr>
        </a:p>
      </dgm:t>
    </dgm:pt>
    <dgm:pt modelId="{A38FB8F3-582E-407C-A980-982B57386DFC}" type="parTrans" cxnId="{28864EDE-9830-4E86-98BE-0A5A21429BDD}">
      <dgm:prSet/>
      <dgm:spPr/>
      <dgm:t>
        <a:bodyPr/>
        <a:lstStyle/>
        <a:p>
          <a:endParaRPr lang="ru-RU"/>
        </a:p>
      </dgm:t>
    </dgm:pt>
    <dgm:pt modelId="{4DB41ECC-A68E-452A-8FDF-6A4AB8E1045B}" type="sibTrans" cxnId="{28864EDE-9830-4E86-98BE-0A5A21429BDD}">
      <dgm:prSet/>
      <dgm:spPr/>
      <dgm:t>
        <a:bodyPr/>
        <a:lstStyle/>
        <a:p>
          <a:endParaRPr lang="ru-RU"/>
        </a:p>
      </dgm:t>
    </dgm:pt>
    <dgm:pt modelId="{D4BEBBBB-BE03-45BA-BB02-212751B41D8C}">
      <dgm:prSet phldrT="[Текст]"/>
      <dgm:spPr/>
      <dgm:t>
        <a:bodyPr/>
        <a:lstStyle/>
        <a:p>
          <a:r>
            <a:rPr lang="kk-KZ" b="1" dirty="0" smtClean="0">
              <a:latin typeface="Times New Roman" pitchFamily="18" charset="0"/>
              <a:cs typeface="Times New Roman" pitchFamily="18" charset="0"/>
            </a:rPr>
            <a:t>Фибриноген</a:t>
          </a:r>
          <a:endParaRPr lang="ru-RU" b="1" dirty="0">
            <a:latin typeface="Times New Roman" pitchFamily="18" charset="0"/>
            <a:cs typeface="Times New Roman" pitchFamily="18" charset="0"/>
          </a:endParaRPr>
        </a:p>
      </dgm:t>
    </dgm:pt>
    <dgm:pt modelId="{BDE97568-CAF2-4E02-83D6-AB35EC80DF0B}" type="parTrans" cxnId="{9A50111A-8D0E-4BC8-8E22-66F7DE41D3E7}">
      <dgm:prSet/>
      <dgm:spPr/>
      <dgm:t>
        <a:bodyPr/>
        <a:lstStyle/>
        <a:p>
          <a:endParaRPr lang="ru-RU"/>
        </a:p>
      </dgm:t>
    </dgm:pt>
    <dgm:pt modelId="{2B71733D-5045-4256-9AFD-AAEA22D0EF03}" type="sibTrans" cxnId="{9A50111A-8D0E-4BC8-8E22-66F7DE41D3E7}">
      <dgm:prSet/>
      <dgm:spPr/>
      <dgm:t>
        <a:bodyPr/>
        <a:lstStyle/>
        <a:p>
          <a:endParaRPr lang="ru-RU"/>
        </a:p>
      </dgm:t>
    </dgm:pt>
    <dgm:pt modelId="{95C4FB70-FA94-429A-985A-ACE9F138CD25}">
      <dgm:prSet phldrT="[Текст]"/>
      <dgm:spPr/>
      <dgm:t>
        <a:bodyPr/>
        <a:lstStyle/>
        <a:p>
          <a:r>
            <a:rPr lang="kk-KZ" b="1" dirty="0" smtClean="0">
              <a:latin typeface="Times New Roman" pitchFamily="18" charset="0"/>
              <a:cs typeface="Times New Roman" pitchFamily="18" charset="0"/>
            </a:rPr>
            <a:t>Лейкоциттер</a:t>
          </a:r>
          <a:endParaRPr lang="ru-RU" b="1" dirty="0">
            <a:latin typeface="Times New Roman" pitchFamily="18" charset="0"/>
            <a:cs typeface="Times New Roman" pitchFamily="18" charset="0"/>
          </a:endParaRPr>
        </a:p>
      </dgm:t>
    </dgm:pt>
    <dgm:pt modelId="{4AAD43A6-DD20-4CE4-8212-2810C6DD260A}" type="parTrans" cxnId="{67D28E1F-90C2-4579-A85C-AA50FB3A7FBB}">
      <dgm:prSet/>
      <dgm:spPr/>
      <dgm:t>
        <a:bodyPr/>
        <a:lstStyle/>
        <a:p>
          <a:endParaRPr lang="ru-RU"/>
        </a:p>
      </dgm:t>
    </dgm:pt>
    <dgm:pt modelId="{AA18B2F9-C851-46AA-85DC-2E01044EDB1F}" type="sibTrans" cxnId="{67D28E1F-90C2-4579-A85C-AA50FB3A7FBB}">
      <dgm:prSet/>
      <dgm:spPr/>
      <dgm:t>
        <a:bodyPr/>
        <a:lstStyle/>
        <a:p>
          <a:endParaRPr lang="ru-RU"/>
        </a:p>
      </dgm:t>
    </dgm:pt>
    <dgm:pt modelId="{16D51FE9-8F97-481B-99FC-B20224670A00}">
      <dgm:prSet phldrT="[Текст]"/>
      <dgm:spPr/>
      <dgm:t>
        <a:bodyPr/>
        <a:lstStyle/>
        <a:p>
          <a:r>
            <a:rPr lang="kk-KZ" b="1" dirty="0" smtClean="0">
              <a:latin typeface="Times New Roman" pitchFamily="18" charset="0"/>
              <a:cs typeface="Times New Roman" pitchFamily="18" charset="0"/>
            </a:rPr>
            <a:t>Тромбоциттер</a:t>
          </a:r>
          <a:endParaRPr lang="ru-RU" b="1" dirty="0">
            <a:latin typeface="Times New Roman" pitchFamily="18" charset="0"/>
            <a:cs typeface="Times New Roman" pitchFamily="18" charset="0"/>
          </a:endParaRPr>
        </a:p>
      </dgm:t>
    </dgm:pt>
    <dgm:pt modelId="{76E20A8A-9884-4C0B-A3B6-9BD63068458F}" type="parTrans" cxnId="{B6E232B0-24CF-4B17-8454-7DEA46885AD8}">
      <dgm:prSet/>
      <dgm:spPr/>
      <dgm:t>
        <a:bodyPr/>
        <a:lstStyle/>
        <a:p>
          <a:endParaRPr lang="ru-RU"/>
        </a:p>
      </dgm:t>
    </dgm:pt>
    <dgm:pt modelId="{2882FF73-3A0A-4494-AD49-77D3CB01F6D6}" type="sibTrans" cxnId="{B6E232B0-24CF-4B17-8454-7DEA46885AD8}">
      <dgm:prSet/>
      <dgm:spPr/>
      <dgm:t>
        <a:bodyPr/>
        <a:lstStyle/>
        <a:p>
          <a:endParaRPr lang="ru-RU"/>
        </a:p>
      </dgm:t>
    </dgm:pt>
    <dgm:pt modelId="{94FBA5DA-FDF8-422E-A950-AC0C71251C75}" type="pres">
      <dgm:prSet presAssocID="{500CD1D1-92DF-4C51-8DBB-F87D66FFABFC}" presName="mainComposite" presStyleCnt="0">
        <dgm:presLayoutVars>
          <dgm:chPref val="1"/>
          <dgm:dir/>
          <dgm:animOne val="branch"/>
          <dgm:animLvl val="lvl"/>
          <dgm:resizeHandles val="exact"/>
        </dgm:presLayoutVars>
      </dgm:prSet>
      <dgm:spPr/>
      <dgm:t>
        <a:bodyPr/>
        <a:lstStyle/>
        <a:p>
          <a:endParaRPr lang="ru-RU"/>
        </a:p>
      </dgm:t>
    </dgm:pt>
    <dgm:pt modelId="{365B3866-2D3F-496C-A2A2-07D42C0BCD89}" type="pres">
      <dgm:prSet presAssocID="{500CD1D1-92DF-4C51-8DBB-F87D66FFABFC}" presName="hierFlow" presStyleCnt="0"/>
      <dgm:spPr/>
    </dgm:pt>
    <dgm:pt modelId="{42E881AB-AD38-4F7E-99C8-20F8D7B8950C}" type="pres">
      <dgm:prSet presAssocID="{500CD1D1-92DF-4C51-8DBB-F87D66FFABFC}" presName="hierChild1" presStyleCnt="0">
        <dgm:presLayoutVars>
          <dgm:chPref val="1"/>
          <dgm:animOne val="branch"/>
          <dgm:animLvl val="lvl"/>
        </dgm:presLayoutVars>
      </dgm:prSet>
      <dgm:spPr/>
    </dgm:pt>
    <dgm:pt modelId="{044B304E-70A1-4061-B062-8417765C864F}" type="pres">
      <dgm:prSet presAssocID="{79FE2AEB-8AD1-4FFB-ACA7-8724F1559DB9}" presName="Name14" presStyleCnt="0"/>
      <dgm:spPr/>
    </dgm:pt>
    <dgm:pt modelId="{A0474CA3-CD4C-4BF3-A122-CE302B0E8714}" type="pres">
      <dgm:prSet presAssocID="{79FE2AEB-8AD1-4FFB-ACA7-8724F1559DB9}" presName="level1Shape" presStyleLbl="node0" presStyleIdx="0" presStyleCnt="1">
        <dgm:presLayoutVars>
          <dgm:chPref val="3"/>
        </dgm:presLayoutVars>
      </dgm:prSet>
      <dgm:spPr/>
      <dgm:t>
        <a:bodyPr/>
        <a:lstStyle/>
        <a:p>
          <a:endParaRPr lang="ru-RU"/>
        </a:p>
      </dgm:t>
    </dgm:pt>
    <dgm:pt modelId="{1F231EC7-3032-4EA9-A66B-6920F4A66E19}" type="pres">
      <dgm:prSet presAssocID="{79FE2AEB-8AD1-4FFB-ACA7-8724F1559DB9}" presName="hierChild2" presStyleCnt="0"/>
      <dgm:spPr/>
    </dgm:pt>
    <dgm:pt modelId="{9385FFBE-7168-4E25-B9CF-FC8E2AA0C8DB}" type="pres">
      <dgm:prSet presAssocID="{AB73B4A7-5196-4E4A-8835-53DD3402C60F}" presName="Name19" presStyleLbl="parChTrans1D2" presStyleIdx="0" presStyleCnt="2"/>
      <dgm:spPr/>
      <dgm:t>
        <a:bodyPr/>
        <a:lstStyle/>
        <a:p>
          <a:endParaRPr lang="ru-RU"/>
        </a:p>
      </dgm:t>
    </dgm:pt>
    <dgm:pt modelId="{A58BCD79-3718-4578-9CE8-523E19BEEBCA}" type="pres">
      <dgm:prSet presAssocID="{2F2635FC-5DCD-4139-AB09-8F76AD590FBA}" presName="Name21" presStyleCnt="0"/>
      <dgm:spPr/>
    </dgm:pt>
    <dgm:pt modelId="{994A6A39-9638-42CD-8CF4-1DE1786F1314}" type="pres">
      <dgm:prSet presAssocID="{2F2635FC-5DCD-4139-AB09-8F76AD590FBA}" presName="level2Shape" presStyleLbl="node2" presStyleIdx="0" presStyleCnt="2"/>
      <dgm:spPr/>
      <dgm:t>
        <a:bodyPr/>
        <a:lstStyle/>
        <a:p>
          <a:endParaRPr lang="ru-RU"/>
        </a:p>
      </dgm:t>
    </dgm:pt>
    <dgm:pt modelId="{06150300-D56F-4965-B7A2-846EC6CE9318}" type="pres">
      <dgm:prSet presAssocID="{2F2635FC-5DCD-4139-AB09-8F76AD590FBA}" presName="hierChild3" presStyleCnt="0"/>
      <dgm:spPr/>
    </dgm:pt>
    <dgm:pt modelId="{7A5D1FFB-EEFA-4B9A-A4B9-54AB25B89706}" type="pres">
      <dgm:prSet presAssocID="{2DF610EB-076E-4661-B2D6-8F9F51333E46}" presName="Name19" presStyleLbl="parChTrans1D3" presStyleIdx="0" presStyleCnt="5"/>
      <dgm:spPr/>
      <dgm:t>
        <a:bodyPr/>
        <a:lstStyle/>
        <a:p>
          <a:endParaRPr lang="ru-RU"/>
        </a:p>
      </dgm:t>
    </dgm:pt>
    <dgm:pt modelId="{F91542E4-03EC-4F9D-B6E2-D3AD5FABA7AE}" type="pres">
      <dgm:prSet presAssocID="{519A8753-9E15-406E-8ABD-2BD35F4934F6}" presName="Name21" presStyleCnt="0"/>
      <dgm:spPr/>
    </dgm:pt>
    <dgm:pt modelId="{27DEEFE5-AA54-4614-96CD-6DC2E4565B6F}" type="pres">
      <dgm:prSet presAssocID="{519A8753-9E15-406E-8ABD-2BD35F4934F6}" presName="level2Shape" presStyleLbl="node3" presStyleIdx="0" presStyleCnt="5"/>
      <dgm:spPr/>
      <dgm:t>
        <a:bodyPr/>
        <a:lstStyle/>
        <a:p>
          <a:endParaRPr lang="ru-RU"/>
        </a:p>
      </dgm:t>
    </dgm:pt>
    <dgm:pt modelId="{BA64BA13-B1AD-408E-A9EC-9974902F4141}" type="pres">
      <dgm:prSet presAssocID="{519A8753-9E15-406E-8ABD-2BD35F4934F6}" presName="hierChild3" presStyleCnt="0"/>
      <dgm:spPr/>
    </dgm:pt>
    <dgm:pt modelId="{14881EE5-7ECB-48A5-90C2-06B6AC4C6312}" type="pres">
      <dgm:prSet presAssocID="{55082056-D6A1-4F2F-84E3-8D1DA097E378}" presName="Name19" presStyleLbl="parChTrans1D3" presStyleIdx="1" presStyleCnt="5"/>
      <dgm:spPr/>
      <dgm:t>
        <a:bodyPr/>
        <a:lstStyle/>
        <a:p>
          <a:endParaRPr lang="ru-RU"/>
        </a:p>
      </dgm:t>
    </dgm:pt>
    <dgm:pt modelId="{875151B7-66CF-4871-8757-E412DBAA3442}" type="pres">
      <dgm:prSet presAssocID="{CEEDE90A-4382-412A-A00A-30E908A88DFB}" presName="Name21" presStyleCnt="0"/>
      <dgm:spPr/>
    </dgm:pt>
    <dgm:pt modelId="{56F8E998-086A-4714-8DE1-83A57BB36896}" type="pres">
      <dgm:prSet presAssocID="{CEEDE90A-4382-412A-A00A-30E908A88DFB}" presName="level2Shape" presStyleLbl="node3" presStyleIdx="1" presStyleCnt="5"/>
      <dgm:spPr/>
      <dgm:t>
        <a:bodyPr/>
        <a:lstStyle/>
        <a:p>
          <a:endParaRPr lang="ru-RU"/>
        </a:p>
      </dgm:t>
    </dgm:pt>
    <dgm:pt modelId="{A414B05F-EC4E-4705-AEBA-0DD77B95EAD7}" type="pres">
      <dgm:prSet presAssocID="{CEEDE90A-4382-412A-A00A-30E908A88DFB}" presName="hierChild3" presStyleCnt="0"/>
      <dgm:spPr/>
    </dgm:pt>
    <dgm:pt modelId="{2DB11F67-1C36-40D1-AAD5-003C7F948FFD}" type="pres">
      <dgm:prSet presAssocID="{22D3B55B-D53F-4E29-968C-0D2E02715CE8}" presName="Name19" presStyleLbl="parChTrans1D4" presStyleIdx="0" presStyleCnt="5"/>
      <dgm:spPr/>
      <dgm:t>
        <a:bodyPr/>
        <a:lstStyle/>
        <a:p>
          <a:endParaRPr lang="ru-RU"/>
        </a:p>
      </dgm:t>
    </dgm:pt>
    <dgm:pt modelId="{48C218FD-01CB-45B1-AB29-F1CEA62F8048}" type="pres">
      <dgm:prSet presAssocID="{AB72FA69-39BD-4558-9FD2-D1B5D41759D4}" presName="Name21" presStyleCnt="0"/>
      <dgm:spPr/>
    </dgm:pt>
    <dgm:pt modelId="{2FC38DC9-B6E3-44A2-8295-0FD60F8D490B}" type="pres">
      <dgm:prSet presAssocID="{AB72FA69-39BD-4558-9FD2-D1B5D41759D4}" presName="level2Shape" presStyleLbl="node4" presStyleIdx="0" presStyleCnt="5"/>
      <dgm:spPr/>
      <dgm:t>
        <a:bodyPr/>
        <a:lstStyle/>
        <a:p>
          <a:endParaRPr lang="ru-RU"/>
        </a:p>
      </dgm:t>
    </dgm:pt>
    <dgm:pt modelId="{43FC59C8-58C2-4BA9-A3B5-9CF6E8A8A83C}" type="pres">
      <dgm:prSet presAssocID="{AB72FA69-39BD-4558-9FD2-D1B5D41759D4}" presName="hierChild3" presStyleCnt="0"/>
      <dgm:spPr/>
    </dgm:pt>
    <dgm:pt modelId="{05F0030D-EB83-4DB3-8325-B53DB5422EA0}" type="pres">
      <dgm:prSet presAssocID="{F39668B1-975F-44FF-AEF6-87275396D5F3}" presName="Name19" presStyleLbl="parChTrans1D4" presStyleIdx="1" presStyleCnt="5"/>
      <dgm:spPr/>
      <dgm:t>
        <a:bodyPr/>
        <a:lstStyle/>
        <a:p>
          <a:endParaRPr lang="ru-RU"/>
        </a:p>
      </dgm:t>
    </dgm:pt>
    <dgm:pt modelId="{28E08920-78A4-41F8-B7E1-75ED9C391E8B}" type="pres">
      <dgm:prSet presAssocID="{6BF37CA9-E7EA-4EBB-83BB-75289D490D15}" presName="Name21" presStyleCnt="0"/>
      <dgm:spPr/>
    </dgm:pt>
    <dgm:pt modelId="{687CFD32-8C16-48D0-AA36-59B513FF399C}" type="pres">
      <dgm:prSet presAssocID="{6BF37CA9-E7EA-4EBB-83BB-75289D490D15}" presName="level2Shape" presStyleLbl="node4" presStyleIdx="1" presStyleCnt="5"/>
      <dgm:spPr/>
      <dgm:t>
        <a:bodyPr/>
        <a:lstStyle/>
        <a:p>
          <a:endParaRPr lang="ru-RU"/>
        </a:p>
      </dgm:t>
    </dgm:pt>
    <dgm:pt modelId="{CED95AB2-2C22-4E9D-84EC-937FBB6B90F1}" type="pres">
      <dgm:prSet presAssocID="{6BF37CA9-E7EA-4EBB-83BB-75289D490D15}" presName="hierChild3" presStyleCnt="0"/>
      <dgm:spPr/>
    </dgm:pt>
    <dgm:pt modelId="{ED625CBE-07FD-4EE2-93DB-26D5DD2F2A95}" type="pres">
      <dgm:prSet presAssocID="{A38FB8F3-582E-407C-A980-982B57386DFC}" presName="Name19" presStyleLbl="parChTrans1D4" presStyleIdx="2" presStyleCnt="5"/>
      <dgm:spPr/>
      <dgm:t>
        <a:bodyPr/>
        <a:lstStyle/>
        <a:p>
          <a:endParaRPr lang="ru-RU"/>
        </a:p>
      </dgm:t>
    </dgm:pt>
    <dgm:pt modelId="{E5FFAB38-20EA-439B-BE05-F36C810167C1}" type="pres">
      <dgm:prSet presAssocID="{C051BA03-56BB-44A7-A104-3801338D0D42}" presName="Name21" presStyleCnt="0"/>
      <dgm:spPr/>
    </dgm:pt>
    <dgm:pt modelId="{EC1B0546-4756-4233-8E3A-F05082C0E58C}" type="pres">
      <dgm:prSet presAssocID="{C051BA03-56BB-44A7-A104-3801338D0D42}" presName="level2Shape" presStyleLbl="node4" presStyleIdx="2" presStyleCnt="5"/>
      <dgm:spPr/>
      <dgm:t>
        <a:bodyPr/>
        <a:lstStyle/>
        <a:p>
          <a:endParaRPr lang="ru-RU"/>
        </a:p>
      </dgm:t>
    </dgm:pt>
    <dgm:pt modelId="{3C39E107-6181-4D23-A3C0-2C6FE9C0A149}" type="pres">
      <dgm:prSet presAssocID="{C051BA03-56BB-44A7-A104-3801338D0D42}" presName="hierChild3" presStyleCnt="0"/>
      <dgm:spPr/>
    </dgm:pt>
    <dgm:pt modelId="{3611A219-0D3B-4671-9B2D-6922B07D9075}" type="pres">
      <dgm:prSet presAssocID="{BDE97568-CAF2-4E02-83D6-AB35EC80DF0B}" presName="Name19" presStyleLbl="parChTrans1D4" presStyleIdx="3" presStyleCnt="5"/>
      <dgm:spPr/>
      <dgm:t>
        <a:bodyPr/>
        <a:lstStyle/>
        <a:p>
          <a:endParaRPr lang="ru-RU"/>
        </a:p>
      </dgm:t>
    </dgm:pt>
    <dgm:pt modelId="{10C905D3-BBC8-4630-AC55-27075D17B0E6}" type="pres">
      <dgm:prSet presAssocID="{D4BEBBBB-BE03-45BA-BB02-212751B41D8C}" presName="Name21" presStyleCnt="0"/>
      <dgm:spPr/>
    </dgm:pt>
    <dgm:pt modelId="{A6F20E1B-A569-4DEA-B651-2783650E53E9}" type="pres">
      <dgm:prSet presAssocID="{D4BEBBBB-BE03-45BA-BB02-212751B41D8C}" presName="level2Shape" presStyleLbl="node4" presStyleIdx="3" presStyleCnt="5"/>
      <dgm:spPr/>
      <dgm:t>
        <a:bodyPr/>
        <a:lstStyle/>
        <a:p>
          <a:endParaRPr lang="ru-RU"/>
        </a:p>
      </dgm:t>
    </dgm:pt>
    <dgm:pt modelId="{10CABC5F-9CC7-4C41-98DA-800A6A4F6F30}" type="pres">
      <dgm:prSet presAssocID="{D4BEBBBB-BE03-45BA-BB02-212751B41D8C}" presName="hierChild3" presStyleCnt="0"/>
      <dgm:spPr/>
    </dgm:pt>
    <dgm:pt modelId="{2452E43D-B628-4FB8-9357-586400D6DED4}" type="pres">
      <dgm:prSet presAssocID="{6E8A7434-7C4C-4F7F-99DB-85FEBFB3AD49}" presName="Name19" presStyleLbl="parChTrans1D4" presStyleIdx="4" presStyleCnt="5"/>
      <dgm:spPr/>
      <dgm:t>
        <a:bodyPr/>
        <a:lstStyle/>
        <a:p>
          <a:endParaRPr lang="ru-RU"/>
        </a:p>
      </dgm:t>
    </dgm:pt>
    <dgm:pt modelId="{7A690A30-4166-4679-8B2B-92AC209B435E}" type="pres">
      <dgm:prSet presAssocID="{605BB8F2-703C-4992-B82F-90D2438070E0}" presName="Name21" presStyleCnt="0"/>
      <dgm:spPr/>
    </dgm:pt>
    <dgm:pt modelId="{0C0790C3-E3D0-4B0F-A6D1-383C647C7A3B}" type="pres">
      <dgm:prSet presAssocID="{605BB8F2-703C-4992-B82F-90D2438070E0}" presName="level2Shape" presStyleLbl="node4" presStyleIdx="4" presStyleCnt="5"/>
      <dgm:spPr/>
      <dgm:t>
        <a:bodyPr/>
        <a:lstStyle/>
        <a:p>
          <a:endParaRPr lang="ru-RU"/>
        </a:p>
      </dgm:t>
    </dgm:pt>
    <dgm:pt modelId="{235D55BB-DB38-45A4-B608-5125FD60310F}" type="pres">
      <dgm:prSet presAssocID="{605BB8F2-703C-4992-B82F-90D2438070E0}" presName="hierChild3" presStyleCnt="0"/>
      <dgm:spPr/>
    </dgm:pt>
    <dgm:pt modelId="{04C991A7-A06E-4837-AD92-2928507BC9FF}" type="pres">
      <dgm:prSet presAssocID="{6087EC48-9FDB-4CA6-9221-98C331DBF335}" presName="Name19" presStyleLbl="parChTrans1D2" presStyleIdx="1" presStyleCnt="2"/>
      <dgm:spPr/>
      <dgm:t>
        <a:bodyPr/>
        <a:lstStyle/>
        <a:p>
          <a:endParaRPr lang="ru-RU"/>
        </a:p>
      </dgm:t>
    </dgm:pt>
    <dgm:pt modelId="{364BE8FE-49B6-4EE1-AC00-A9C0CEAFAF0B}" type="pres">
      <dgm:prSet presAssocID="{5497ED1C-0E4F-42DE-9E45-C69835E0B087}" presName="Name21" presStyleCnt="0"/>
      <dgm:spPr/>
    </dgm:pt>
    <dgm:pt modelId="{17FEAC97-E159-4048-88D6-4636997DA498}" type="pres">
      <dgm:prSet presAssocID="{5497ED1C-0E4F-42DE-9E45-C69835E0B087}" presName="level2Shape" presStyleLbl="node2" presStyleIdx="1" presStyleCnt="2"/>
      <dgm:spPr/>
      <dgm:t>
        <a:bodyPr/>
        <a:lstStyle/>
        <a:p>
          <a:endParaRPr lang="ru-RU"/>
        </a:p>
      </dgm:t>
    </dgm:pt>
    <dgm:pt modelId="{68F1195A-00CE-4B3B-A2C2-4F8B64A8F637}" type="pres">
      <dgm:prSet presAssocID="{5497ED1C-0E4F-42DE-9E45-C69835E0B087}" presName="hierChild3" presStyleCnt="0"/>
      <dgm:spPr/>
    </dgm:pt>
    <dgm:pt modelId="{73D33A30-6B94-4BCA-A925-92788AD983E0}" type="pres">
      <dgm:prSet presAssocID="{64768935-52A3-42CA-8512-C46439214A06}" presName="Name19" presStyleLbl="parChTrans1D3" presStyleIdx="2" presStyleCnt="5"/>
      <dgm:spPr/>
      <dgm:t>
        <a:bodyPr/>
        <a:lstStyle/>
        <a:p>
          <a:endParaRPr lang="ru-RU"/>
        </a:p>
      </dgm:t>
    </dgm:pt>
    <dgm:pt modelId="{5B5E1629-9E2C-4C6A-BF95-005A152C7B9B}" type="pres">
      <dgm:prSet presAssocID="{D16E66AE-13CC-406F-BE57-88690BFF15B2}" presName="Name21" presStyleCnt="0"/>
      <dgm:spPr/>
    </dgm:pt>
    <dgm:pt modelId="{25E64CDF-D3FA-4CA8-9EAC-863A07B56BDB}" type="pres">
      <dgm:prSet presAssocID="{D16E66AE-13CC-406F-BE57-88690BFF15B2}" presName="level2Shape" presStyleLbl="node3" presStyleIdx="2" presStyleCnt="5"/>
      <dgm:spPr/>
      <dgm:t>
        <a:bodyPr/>
        <a:lstStyle/>
        <a:p>
          <a:endParaRPr lang="ru-RU"/>
        </a:p>
      </dgm:t>
    </dgm:pt>
    <dgm:pt modelId="{86392F9C-8922-4294-AACD-12F091110C61}" type="pres">
      <dgm:prSet presAssocID="{D16E66AE-13CC-406F-BE57-88690BFF15B2}" presName="hierChild3" presStyleCnt="0"/>
      <dgm:spPr/>
    </dgm:pt>
    <dgm:pt modelId="{C3DA4B30-FCAB-4C68-B48B-F375DF1888E0}" type="pres">
      <dgm:prSet presAssocID="{4AAD43A6-DD20-4CE4-8212-2810C6DD260A}" presName="Name19" presStyleLbl="parChTrans1D3" presStyleIdx="3" presStyleCnt="5"/>
      <dgm:spPr/>
      <dgm:t>
        <a:bodyPr/>
        <a:lstStyle/>
        <a:p>
          <a:endParaRPr lang="ru-RU"/>
        </a:p>
      </dgm:t>
    </dgm:pt>
    <dgm:pt modelId="{973568D8-15E8-4151-903F-164A7BAFA3D2}" type="pres">
      <dgm:prSet presAssocID="{95C4FB70-FA94-429A-985A-ACE9F138CD25}" presName="Name21" presStyleCnt="0"/>
      <dgm:spPr/>
    </dgm:pt>
    <dgm:pt modelId="{2F9349DB-CEE4-4589-81CE-2D05B1A71EDB}" type="pres">
      <dgm:prSet presAssocID="{95C4FB70-FA94-429A-985A-ACE9F138CD25}" presName="level2Shape" presStyleLbl="node3" presStyleIdx="3" presStyleCnt="5"/>
      <dgm:spPr/>
      <dgm:t>
        <a:bodyPr/>
        <a:lstStyle/>
        <a:p>
          <a:endParaRPr lang="ru-RU"/>
        </a:p>
      </dgm:t>
    </dgm:pt>
    <dgm:pt modelId="{060DF703-7AEB-4EF7-8687-624E978E0FBD}" type="pres">
      <dgm:prSet presAssocID="{95C4FB70-FA94-429A-985A-ACE9F138CD25}" presName="hierChild3" presStyleCnt="0"/>
      <dgm:spPr/>
    </dgm:pt>
    <dgm:pt modelId="{A4A8B24A-AECF-4647-AB19-83539B4ADC3C}" type="pres">
      <dgm:prSet presAssocID="{76E20A8A-9884-4C0B-A3B6-9BD63068458F}" presName="Name19" presStyleLbl="parChTrans1D3" presStyleIdx="4" presStyleCnt="5"/>
      <dgm:spPr/>
      <dgm:t>
        <a:bodyPr/>
        <a:lstStyle/>
        <a:p>
          <a:endParaRPr lang="ru-RU"/>
        </a:p>
      </dgm:t>
    </dgm:pt>
    <dgm:pt modelId="{DD6DDC78-55CA-42BF-8F8A-E4171A8F4471}" type="pres">
      <dgm:prSet presAssocID="{16D51FE9-8F97-481B-99FC-B20224670A00}" presName="Name21" presStyleCnt="0"/>
      <dgm:spPr/>
    </dgm:pt>
    <dgm:pt modelId="{C3AD15E1-F70C-4C8A-98D2-AA949565FD68}" type="pres">
      <dgm:prSet presAssocID="{16D51FE9-8F97-481B-99FC-B20224670A00}" presName="level2Shape" presStyleLbl="node3" presStyleIdx="4" presStyleCnt="5"/>
      <dgm:spPr/>
      <dgm:t>
        <a:bodyPr/>
        <a:lstStyle/>
        <a:p>
          <a:endParaRPr lang="ru-RU"/>
        </a:p>
      </dgm:t>
    </dgm:pt>
    <dgm:pt modelId="{D67981B3-1DAF-4644-8A1D-100FF6EDD972}" type="pres">
      <dgm:prSet presAssocID="{16D51FE9-8F97-481B-99FC-B20224670A00}" presName="hierChild3" presStyleCnt="0"/>
      <dgm:spPr/>
    </dgm:pt>
    <dgm:pt modelId="{A589BD06-4C46-4D43-8A57-8F1B58674E83}" type="pres">
      <dgm:prSet presAssocID="{500CD1D1-92DF-4C51-8DBB-F87D66FFABFC}" presName="bgShapesFlow" presStyleCnt="0"/>
      <dgm:spPr/>
    </dgm:pt>
  </dgm:ptLst>
  <dgm:cxnLst>
    <dgm:cxn modelId="{A0580B79-4446-4ADD-8645-858C742D2A4B}" type="presOf" srcId="{6E8A7434-7C4C-4F7F-99DB-85FEBFB3AD49}" destId="{2452E43D-B628-4FB8-9357-586400D6DED4}" srcOrd="0" destOrd="0" presId="urn:microsoft.com/office/officeart/2005/8/layout/hierarchy6"/>
    <dgm:cxn modelId="{E79BB688-2615-4DBB-8F4B-FC75B4A19066}" type="presOf" srcId="{F39668B1-975F-44FF-AEF6-87275396D5F3}" destId="{05F0030D-EB83-4DB3-8325-B53DB5422EA0}" srcOrd="0" destOrd="0" presId="urn:microsoft.com/office/officeart/2005/8/layout/hierarchy6"/>
    <dgm:cxn modelId="{47F1236A-86BD-4D29-B1D2-6F2588424B1F}" srcId="{AB72FA69-39BD-4558-9FD2-D1B5D41759D4}" destId="{6BF37CA9-E7EA-4EBB-83BB-75289D490D15}" srcOrd="0" destOrd="0" parTransId="{F39668B1-975F-44FF-AEF6-87275396D5F3}" sibTransId="{9206B5D3-4F73-4088-87C9-0CF13E88B3AC}"/>
    <dgm:cxn modelId="{A1B2AD2F-BD05-4862-9D31-D9A6A7AD441D}" type="presOf" srcId="{CEEDE90A-4382-412A-A00A-30E908A88DFB}" destId="{56F8E998-086A-4714-8DE1-83A57BB36896}" srcOrd="0" destOrd="0" presId="urn:microsoft.com/office/officeart/2005/8/layout/hierarchy6"/>
    <dgm:cxn modelId="{A4DB968D-5507-41A0-B791-C2C17DA690E3}" type="presOf" srcId="{64768935-52A3-42CA-8512-C46439214A06}" destId="{73D33A30-6B94-4BCA-A925-92788AD983E0}" srcOrd="0" destOrd="0" presId="urn:microsoft.com/office/officeart/2005/8/layout/hierarchy6"/>
    <dgm:cxn modelId="{0CD38818-ABC2-4DA4-806C-214F5BCA04AE}" type="presOf" srcId="{22D3B55B-D53F-4E29-968C-0D2E02715CE8}" destId="{2DB11F67-1C36-40D1-AAD5-003C7F948FFD}" srcOrd="0" destOrd="0" presId="urn:microsoft.com/office/officeart/2005/8/layout/hierarchy6"/>
    <dgm:cxn modelId="{A6DE168F-DE1A-4596-A4A0-32B759DA0CE9}" type="presOf" srcId="{2F2635FC-5DCD-4139-AB09-8F76AD590FBA}" destId="{994A6A39-9638-42CD-8CF4-1DE1786F1314}" srcOrd="0" destOrd="0" presId="urn:microsoft.com/office/officeart/2005/8/layout/hierarchy6"/>
    <dgm:cxn modelId="{9A50111A-8D0E-4BC8-8E22-66F7DE41D3E7}" srcId="{AB72FA69-39BD-4558-9FD2-D1B5D41759D4}" destId="{D4BEBBBB-BE03-45BA-BB02-212751B41D8C}" srcOrd="2" destOrd="0" parTransId="{BDE97568-CAF2-4E02-83D6-AB35EC80DF0B}" sibTransId="{2B71733D-5045-4256-9AFD-AAEA22D0EF03}"/>
    <dgm:cxn modelId="{27A4E88E-9B5C-48B6-A062-5B06EA4A8D44}" type="presOf" srcId="{BDE97568-CAF2-4E02-83D6-AB35EC80DF0B}" destId="{3611A219-0D3B-4671-9B2D-6922B07D9075}" srcOrd="0" destOrd="0" presId="urn:microsoft.com/office/officeart/2005/8/layout/hierarchy6"/>
    <dgm:cxn modelId="{B0302925-AE04-4CC1-A44F-3F4EE6D1137B}" srcId="{CEEDE90A-4382-412A-A00A-30E908A88DFB}" destId="{AB72FA69-39BD-4558-9FD2-D1B5D41759D4}" srcOrd="0" destOrd="0" parTransId="{22D3B55B-D53F-4E29-968C-0D2E02715CE8}" sibTransId="{7ECA2F2A-FF65-4B59-8D76-4E4B0BBDB663}"/>
    <dgm:cxn modelId="{2B96F596-4157-4CEC-BB5A-D8EC6DA29955}" type="presOf" srcId="{605BB8F2-703C-4992-B82F-90D2438070E0}" destId="{0C0790C3-E3D0-4B0F-A6D1-383C647C7A3B}" srcOrd="0" destOrd="0" presId="urn:microsoft.com/office/officeart/2005/8/layout/hierarchy6"/>
    <dgm:cxn modelId="{28864EDE-9830-4E86-98BE-0A5A21429BDD}" srcId="{AB72FA69-39BD-4558-9FD2-D1B5D41759D4}" destId="{C051BA03-56BB-44A7-A104-3801338D0D42}" srcOrd="1" destOrd="0" parTransId="{A38FB8F3-582E-407C-A980-982B57386DFC}" sibTransId="{4DB41ECC-A68E-452A-8FDF-6A4AB8E1045B}"/>
    <dgm:cxn modelId="{591A5917-A47B-4BF8-BFAA-BACCF56DFB8D}" type="presOf" srcId="{16D51FE9-8F97-481B-99FC-B20224670A00}" destId="{C3AD15E1-F70C-4C8A-98D2-AA949565FD68}" srcOrd="0" destOrd="0" presId="urn:microsoft.com/office/officeart/2005/8/layout/hierarchy6"/>
    <dgm:cxn modelId="{343C4843-5F94-4A8F-8EF5-B2E7FFB9F73E}" type="presOf" srcId="{6BF37CA9-E7EA-4EBB-83BB-75289D490D15}" destId="{687CFD32-8C16-48D0-AA36-59B513FF399C}" srcOrd="0" destOrd="0" presId="urn:microsoft.com/office/officeart/2005/8/layout/hierarchy6"/>
    <dgm:cxn modelId="{67D28E1F-90C2-4579-A85C-AA50FB3A7FBB}" srcId="{5497ED1C-0E4F-42DE-9E45-C69835E0B087}" destId="{95C4FB70-FA94-429A-985A-ACE9F138CD25}" srcOrd="1" destOrd="0" parTransId="{4AAD43A6-DD20-4CE4-8212-2810C6DD260A}" sibTransId="{AA18B2F9-C851-46AA-85DC-2E01044EDB1F}"/>
    <dgm:cxn modelId="{E4E06013-2951-4D00-BFB9-FB9BCA5219C3}" type="presOf" srcId="{D4BEBBBB-BE03-45BA-BB02-212751B41D8C}" destId="{A6F20E1B-A569-4DEA-B651-2783650E53E9}" srcOrd="0" destOrd="0" presId="urn:microsoft.com/office/officeart/2005/8/layout/hierarchy6"/>
    <dgm:cxn modelId="{B8C790B0-7510-4D64-83D0-7B9D9988B5D3}" type="presOf" srcId="{2DF610EB-076E-4661-B2D6-8F9F51333E46}" destId="{7A5D1FFB-EEFA-4B9A-A4B9-54AB25B89706}" srcOrd="0" destOrd="0" presId="urn:microsoft.com/office/officeart/2005/8/layout/hierarchy6"/>
    <dgm:cxn modelId="{ACEF8DF9-70E8-4471-8742-12B48ED96F5A}" type="presOf" srcId="{55082056-D6A1-4F2F-84E3-8D1DA097E378}" destId="{14881EE5-7ECB-48A5-90C2-06B6AC4C6312}" srcOrd="0" destOrd="0" presId="urn:microsoft.com/office/officeart/2005/8/layout/hierarchy6"/>
    <dgm:cxn modelId="{3A986BC5-744D-47F6-8A70-F051F6F2BB8E}" type="presOf" srcId="{D16E66AE-13CC-406F-BE57-88690BFF15B2}" destId="{25E64CDF-D3FA-4CA8-9EAC-863A07B56BDB}" srcOrd="0" destOrd="0" presId="urn:microsoft.com/office/officeart/2005/8/layout/hierarchy6"/>
    <dgm:cxn modelId="{185F024F-24F7-443C-AF52-5C6EF5DE3D7D}" type="presOf" srcId="{C051BA03-56BB-44A7-A104-3801338D0D42}" destId="{EC1B0546-4756-4233-8E3A-F05082C0E58C}" srcOrd="0" destOrd="0" presId="urn:microsoft.com/office/officeart/2005/8/layout/hierarchy6"/>
    <dgm:cxn modelId="{0FA67B9B-0737-48D0-B0C0-CFC6B31C2A5C}" type="presOf" srcId="{5497ED1C-0E4F-42DE-9E45-C69835E0B087}" destId="{17FEAC97-E159-4048-88D6-4636997DA498}" srcOrd="0" destOrd="0" presId="urn:microsoft.com/office/officeart/2005/8/layout/hierarchy6"/>
    <dgm:cxn modelId="{F47C9F3D-55A8-4E82-AFF5-07BE6231FDC7}" type="presOf" srcId="{519A8753-9E15-406E-8ABD-2BD35F4934F6}" destId="{27DEEFE5-AA54-4614-96CD-6DC2E4565B6F}" srcOrd="0" destOrd="0" presId="urn:microsoft.com/office/officeart/2005/8/layout/hierarchy6"/>
    <dgm:cxn modelId="{924B072F-9A9A-4136-9DE4-5F211BA274EF}" type="presOf" srcId="{A38FB8F3-582E-407C-A980-982B57386DFC}" destId="{ED625CBE-07FD-4EE2-93DB-26D5DD2F2A95}" srcOrd="0" destOrd="0" presId="urn:microsoft.com/office/officeart/2005/8/layout/hierarchy6"/>
    <dgm:cxn modelId="{ED38C760-B2DE-410E-8FF3-A900CEEB7FAB}" type="presOf" srcId="{AB72FA69-39BD-4558-9FD2-D1B5D41759D4}" destId="{2FC38DC9-B6E3-44A2-8295-0FD60F8D490B}" srcOrd="0" destOrd="0" presId="urn:microsoft.com/office/officeart/2005/8/layout/hierarchy6"/>
    <dgm:cxn modelId="{1764895E-191D-4B3B-8977-3702FE4E88EA}" srcId="{CEEDE90A-4382-412A-A00A-30E908A88DFB}" destId="{605BB8F2-703C-4992-B82F-90D2438070E0}" srcOrd="1" destOrd="0" parTransId="{6E8A7434-7C4C-4F7F-99DB-85FEBFB3AD49}" sibTransId="{1B577335-D50B-4C26-A5C7-320C1D29484F}"/>
    <dgm:cxn modelId="{ACE6D113-61D9-45F0-966B-BDE7EC336FF5}" type="presOf" srcId="{4AAD43A6-DD20-4CE4-8212-2810C6DD260A}" destId="{C3DA4B30-FCAB-4C68-B48B-F375DF1888E0}" srcOrd="0" destOrd="0" presId="urn:microsoft.com/office/officeart/2005/8/layout/hierarchy6"/>
    <dgm:cxn modelId="{CACA906C-5D3B-4E94-90F9-59C80DB992DC}" srcId="{79FE2AEB-8AD1-4FFB-ACA7-8724F1559DB9}" destId="{2F2635FC-5DCD-4139-AB09-8F76AD590FBA}" srcOrd="0" destOrd="0" parTransId="{AB73B4A7-5196-4E4A-8835-53DD3402C60F}" sibTransId="{7B06F84E-9DD9-4A5D-B8C1-6188181B6AFA}"/>
    <dgm:cxn modelId="{4875BEBA-54A3-4963-9F41-3A8A658A2EA6}" srcId="{79FE2AEB-8AD1-4FFB-ACA7-8724F1559DB9}" destId="{5497ED1C-0E4F-42DE-9E45-C69835E0B087}" srcOrd="1" destOrd="0" parTransId="{6087EC48-9FDB-4CA6-9221-98C331DBF335}" sibTransId="{2DA5FD43-5659-4D59-96DB-488699CDC640}"/>
    <dgm:cxn modelId="{41019AE4-EA79-4BEB-B63E-0794BC36D075}" srcId="{5497ED1C-0E4F-42DE-9E45-C69835E0B087}" destId="{D16E66AE-13CC-406F-BE57-88690BFF15B2}" srcOrd="0" destOrd="0" parTransId="{64768935-52A3-42CA-8512-C46439214A06}" sibTransId="{0F09EB78-9B4A-4A41-924C-6D4AFA414D05}"/>
    <dgm:cxn modelId="{9A6A43B3-DBE9-41AE-83FE-1C12301281C1}" type="presOf" srcId="{79FE2AEB-8AD1-4FFB-ACA7-8724F1559DB9}" destId="{A0474CA3-CD4C-4BF3-A122-CE302B0E8714}" srcOrd="0" destOrd="0" presId="urn:microsoft.com/office/officeart/2005/8/layout/hierarchy6"/>
    <dgm:cxn modelId="{859DFE10-020B-463F-AEA8-82DB0EC4FD22}" srcId="{500CD1D1-92DF-4C51-8DBB-F87D66FFABFC}" destId="{79FE2AEB-8AD1-4FFB-ACA7-8724F1559DB9}" srcOrd="0" destOrd="0" parTransId="{3CCA7E23-091D-4023-9572-25B16D88642B}" sibTransId="{2E2936B3-071C-4344-B7BA-FDF2E0FA528B}"/>
    <dgm:cxn modelId="{BF8D9524-6DB3-43FA-9322-37077B9ACF87}" srcId="{2F2635FC-5DCD-4139-AB09-8F76AD590FBA}" destId="{CEEDE90A-4382-412A-A00A-30E908A88DFB}" srcOrd="1" destOrd="0" parTransId="{55082056-D6A1-4F2F-84E3-8D1DA097E378}" sibTransId="{EF7B4627-E839-4C37-81D2-42A4BF08E50A}"/>
    <dgm:cxn modelId="{C848802D-76CC-485C-B4EF-4F762A840485}" type="presOf" srcId="{AB73B4A7-5196-4E4A-8835-53DD3402C60F}" destId="{9385FFBE-7168-4E25-B9CF-FC8E2AA0C8DB}" srcOrd="0" destOrd="0" presId="urn:microsoft.com/office/officeart/2005/8/layout/hierarchy6"/>
    <dgm:cxn modelId="{EE08F92D-9D85-4973-B0FF-346B61763BB9}" type="presOf" srcId="{500CD1D1-92DF-4C51-8DBB-F87D66FFABFC}" destId="{94FBA5DA-FDF8-422E-A950-AC0C71251C75}" srcOrd="0" destOrd="0" presId="urn:microsoft.com/office/officeart/2005/8/layout/hierarchy6"/>
    <dgm:cxn modelId="{D4224077-F949-4C0D-AFF4-7E7E0839CA02}" type="presOf" srcId="{76E20A8A-9884-4C0B-A3B6-9BD63068458F}" destId="{A4A8B24A-AECF-4647-AB19-83539B4ADC3C}" srcOrd="0" destOrd="0" presId="urn:microsoft.com/office/officeart/2005/8/layout/hierarchy6"/>
    <dgm:cxn modelId="{B6E232B0-24CF-4B17-8454-7DEA46885AD8}" srcId="{5497ED1C-0E4F-42DE-9E45-C69835E0B087}" destId="{16D51FE9-8F97-481B-99FC-B20224670A00}" srcOrd="2" destOrd="0" parTransId="{76E20A8A-9884-4C0B-A3B6-9BD63068458F}" sibTransId="{2882FF73-3A0A-4494-AD49-77D3CB01F6D6}"/>
    <dgm:cxn modelId="{05D108EC-A1DC-4E0F-968C-7E3DE57CAE00}" type="presOf" srcId="{6087EC48-9FDB-4CA6-9221-98C331DBF335}" destId="{04C991A7-A06E-4837-AD92-2928507BC9FF}" srcOrd="0" destOrd="0" presId="urn:microsoft.com/office/officeart/2005/8/layout/hierarchy6"/>
    <dgm:cxn modelId="{2945D714-40DB-4CE4-8CC9-F9E2BDF69262}" srcId="{2F2635FC-5DCD-4139-AB09-8F76AD590FBA}" destId="{519A8753-9E15-406E-8ABD-2BD35F4934F6}" srcOrd="0" destOrd="0" parTransId="{2DF610EB-076E-4661-B2D6-8F9F51333E46}" sibTransId="{E715C8B7-5C32-4DC8-B1C3-04A11C602247}"/>
    <dgm:cxn modelId="{6597EFF1-1987-4D16-B213-09F933D625C9}" type="presOf" srcId="{95C4FB70-FA94-429A-985A-ACE9F138CD25}" destId="{2F9349DB-CEE4-4589-81CE-2D05B1A71EDB}" srcOrd="0" destOrd="0" presId="urn:microsoft.com/office/officeart/2005/8/layout/hierarchy6"/>
    <dgm:cxn modelId="{DED2677D-DA0E-44EC-BAF9-2860F0EEA5F3}" type="presParOf" srcId="{94FBA5DA-FDF8-422E-A950-AC0C71251C75}" destId="{365B3866-2D3F-496C-A2A2-07D42C0BCD89}" srcOrd="0" destOrd="0" presId="urn:microsoft.com/office/officeart/2005/8/layout/hierarchy6"/>
    <dgm:cxn modelId="{628451EE-6021-4F80-B5B8-131954F6C2B5}" type="presParOf" srcId="{365B3866-2D3F-496C-A2A2-07D42C0BCD89}" destId="{42E881AB-AD38-4F7E-99C8-20F8D7B8950C}" srcOrd="0" destOrd="0" presId="urn:microsoft.com/office/officeart/2005/8/layout/hierarchy6"/>
    <dgm:cxn modelId="{3D5C8B93-D46F-471C-83C9-A23D38A0AB14}" type="presParOf" srcId="{42E881AB-AD38-4F7E-99C8-20F8D7B8950C}" destId="{044B304E-70A1-4061-B062-8417765C864F}" srcOrd="0" destOrd="0" presId="urn:microsoft.com/office/officeart/2005/8/layout/hierarchy6"/>
    <dgm:cxn modelId="{26B68923-871C-4E12-BA97-AC6CBFCFF886}" type="presParOf" srcId="{044B304E-70A1-4061-B062-8417765C864F}" destId="{A0474CA3-CD4C-4BF3-A122-CE302B0E8714}" srcOrd="0" destOrd="0" presId="urn:microsoft.com/office/officeart/2005/8/layout/hierarchy6"/>
    <dgm:cxn modelId="{53F4AC10-57CA-4CF2-8B92-83FA4BDCAAB0}" type="presParOf" srcId="{044B304E-70A1-4061-B062-8417765C864F}" destId="{1F231EC7-3032-4EA9-A66B-6920F4A66E19}" srcOrd="1" destOrd="0" presId="urn:microsoft.com/office/officeart/2005/8/layout/hierarchy6"/>
    <dgm:cxn modelId="{BDBD672C-7B82-4E7A-9161-7B9122572117}" type="presParOf" srcId="{1F231EC7-3032-4EA9-A66B-6920F4A66E19}" destId="{9385FFBE-7168-4E25-B9CF-FC8E2AA0C8DB}" srcOrd="0" destOrd="0" presId="urn:microsoft.com/office/officeart/2005/8/layout/hierarchy6"/>
    <dgm:cxn modelId="{9F649ABE-B528-476B-BD85-C1E67DC51EFC}" type="presParOf" srcId="{1F231EC7-3032-4EA9-A66B-6920F4A66E19}" destId="{A58BCD79-3718-4578-9CE8-523E19BEEBCA}" srcOrd="1" destOrd="0" presId="urn:microsoft.com/office/officeart/2005/8/layout/hierarchy6"/>
    <dgm:cxn modelId="{8B15D7ED-46CB-44AF-A2F8-91F18789C577}" type="presParOf" srcId="{A58BCD79-3718-4578-9CE8-523E19BEEBCA}" destId="{994A6A39-9638-42CD-8CF4-1DE1786F1314}" srcOrd="0" destOrd="0" presId="urn:microsoft.com/office/officeart/2005/8/layout/hierarchy6"/>
    <dgm:cxn modelId="{49465035-2590-4B5C-8BAC-4DE882577506}" type="presParOf" srcId="{A58BCD79-3718-4578-9CE8-523E19BEEBCA}" destId="{06150300-D56F-4965-B7A2-846EC6CE9318}" srcOrd="1" destOrd="0" presId="urn:microsoft.com/office/officeart/2005/8/layout/hierarchy6"/>
    <dgm:cxn modelId="{41869059-14B9-443B-95B6-09500DFC1188}" type="presParOf" srcId="{06150300-D56F-4965-B7A2-846EC6CE9318}" destId="{7A5D1FFB-EEFA-4B9A-A4B9-54AB25B89706}" srcOrd="0" destOrd="0" presId="urn:microsoft.com/office/officeart/2005/8/layout/hierarchy6"/>
    <dgm:cxn modelId="{A88EE654-9676-4C65-8E5B-9FFA6F7B29B8}" type="presParOf" srcId="{06150300-D56F-4965-B7A2-846EC6CE9318}" destId="{F91542E4-03EC-4F9D-B6E2-D3AD5FABA7AE}" srcOrd="1" destOrd="0" presId="urn:microsoft.com/office/officeart/2005/8/layout/hierarchy6"/>
    <dgm:cxn modelId="{7201DADA-2BCD-470C-B870-4B95DEC850D7}" type="presParOf" srcId="{F91542E4-03EC-4F9D-B6E2-D3AD5FABA7AE}" destId="{27DEEFE5-AA54-4614-96CD-6DC2E4565B6F}" srcOrd="0" destOrd="0" presId="urn:microsoft.com/office/officeart/2005/8/layout/hierarchy6"/>
    <dgm:cxn modelId="{5808078C-B86C-4154-94EB-AA1DBBFD69E6}" type="presParOf" srcId="{F91542E4-03EC-4F9D-B6E2-D3AD5FABA7AE}" destId="{BA64BA13-B1AD-408E-A9EC-9974902F4141}" srcOrd="1" destOrd="0" presId="urn:microsoft.com/office/officeart/2005/8/layout/hierarchy6"/>
    <dgm:cxn modelId="{24E96C8A-FD5F-4B86-8D48-156E16F08099}" type="presParOf" srcId="{06150300-D56F-4965-B7A2-846EC6CE9318}" destId="{14881EE5-7ECB-48A5-90C2-06B6AC4C6312}" srcOrd="2" destOrd="0" presId="urn:microsoft.com/office/officeart/2005/8/layout/hierarchy6"/>
    <dgm:cxn modelId="{A98A3920-8DE7-41FD-A0D5-C40B7EF0F366}" type="presParOf" srcId="{06150300-D56F-4965-B7A2-846EC6CE9318}" destId="{875151B7-66CF-4871-8757-E412DBAA3442}" srcOrd="3" destOrd="0" presId="urn:microsoft.com/office/officeart/2005/8/layout/hierarchy6"/>
    <dgm:cxn modelId="{C4E2C38D-A984-4C32-9721-4C4B0F7AE93E}" type="presParOf" srcId="{875151B7-66CF-4871-8757-E412DBAA3442}" destId="{56F8E998-086A-4714-8DE1-83A57BB36896}" srcOrd="0" destOrd="0" presId="urn:microsoft.com/office/officeart/2005/8/layout/hierarchy6"/>
    <dgm:cxn modelId="{3610BD5A-39F1-4CD8-B90A-704A94B21562}" type="presParOf" srcId="{875151B7-66CF-4871-8757-E412DBAA3442}" destId="{A414B05F-EC4E-4705-AEBA-0DD77B95EAD7}" srcOrd="1" destOrd="0" presId="urn:microsoft.com/office/officeart/2005/8/layout/hierarchy6"/>
    <dgm:cxn modelId="{C0F62500-330D-4146-B2F1-A17A3427AD63}" type="presParOf" srcId="{A414B05F-EC4E-4705-AEBA-0DD77B95EAD7}" destId="{2DB11F67-1C36-40D1-AAD5-003C7F948FFD}" srcOrd="0" destOrd="0" presId="urn:microsoft.com/office/officeart/2005/8/layout/hierarchy6"/>
    <dgm:cxn modelId="{E3DA817B-8649-44A9-AC4D-2C4C2BC8134D}" type="presParOf" srcId="{A414B05F-EC4E-4705-AEBA-0DD77B95EAD7}" destId="{48C218FD-01CB-45B1-AB29-F1CEA62F8048}" srcOrd="1" destOrd="0" presId="urn:microsoft.com/office/officeart/2005/8/layout/hierarchy6"/>
    <dgm:cxn modelId="{6633B4B0-ED6C-41D6-B18F-F9AFFB0DE418}" type="presParOf" srcId="{48C218FD-01CB-45B1-AB29-F1CEA62F8048}" destId="{2FC38DC9-B6E3-44A2-8295-0FD60F8D490B}" srcOrd="0" destOrd="0" presId="urn:microsoft.com/office/officeart/2005/8/layout/hierarchy6"/>
    <dgm:cxn modelId="{FFD17D00-0908-4DD6-AC64-4E38A0A93D0A}" type="presParOf" srcId="{48C218FD-01CB-45B1-AB29-F1CEA62F8048}" destId="{43FC59C8-58C2-4BA9-A3B5-9CF6E8A8A83C}" srcOrd="1" destOrd="0" presId="urn:microsoft.com/office/officeart/2005/8/layout/hierarchy6"/>
    <dgm:cxn modelId="{5161C31E-D6A1-444F-89D0-4156873F247B}" type="presParOf" srcId="{43FC59C8-58C2-4BA9-A3B5-9CF6E8A8A83C}" destId="{05F0030D-EB83-4DB3-8325-B53DB5422EA0}" srcOrd="0" destOrd="0" presId="urn:microsoft.com/office/officeart/2005/8/layout/hierarchy6"/>
    <dgm:cxn modelId="{901BF391-68CC-462F-BFA3-4DE0AC592AE0}" type="presParOf" srcId="{43FC59C8-58C2-4BA9-A3B5-9CF6E8A8A83C}" destId="{28E08920-78A4-41F8-B7E1-75ED9C391E8B}" srcOrd="1" destOrd="0" presId="urn:microsoft.com/office/officeart/2005/8/layout/hierarchy6"/>
    <dgm:cxn modelId="{73F1CC04-D1CA-4496-BD51-2EAE68BB3DB6}" type="presParOf" srcId="{28E08920-78A4-41F8-B7E1-75ED9C391E8B}" destId="{687CFD32-8C16-48D0-AA36-59B513FF399C}" srcOrd="0" destOrd="0" presId="urn:microsoft.com/office/officeart/2005/8/layout/hierarchy6"/>
    <dgm:cxn modelId="{08452822-4B9C-434A-BBE4-0571C2FF77D5}" type="presParOf" srcId="{28E08920-78A4-41F8-B7E1-75ED9C391E8B}" destId="{CED95AB2-2C22-4E9D-84EC-937FBB6B90F1}" srcOrd="1" destOrd="0" presId="urn:microsoft.com/office/officeart/2005/8/layout/hierarchy6"/>
    <dgm:cxn modelId="{45AB7A48-29BE-4210-B478-1C367FD5CE43}" type="presParOf" srcId="{43FC59C8-58C2-4BA9-A3B5-9CF6E8A8A83C}" destId="{ED625CBE-07FD-4EE2-93DB-26D5DD2F2A95}" srcOrd="2" destOrd="0" presId="urn:microsoft.com/office/officeart/2005/8/layout/hierarchy6"/>
    <dgm:cxn modelId="{D88DEF23-C85F-4741-923E-DB22AEDA2166}" type="presParOf" srcId="{43FC59C8-58C2-4BA9-A3B5-9CF6E8A8A83C}" destId="{E5FFAB38-20EA-439B-BE05-F36C810167C1}" srcOrd="3" destOrd="0" presId="urn:microsoft.com/office/officeart/2005/8/layout/hierarchy6"/>
    <dgm:cxn modelId="{B4279A83-8B03-4065-A2DD-D712BE0356F2}" type="presParOf" srcId="{E5FFAB38-20EA-439B-BE05-F36C810167C1}" destId="{EC1B0546-4756-4233-8E3A-F05082C0E58C}" srcOrd="0" destOrd="0" presId="urn:microsoft.com/office/officeart/2005/8/layout/hierarchy6"/>
    <dgm:cxn modelId="{3EA77FFC-DAA6-4832-8694-4CB6F5DECC38}" type="presParOf" srcId="{E5FFAB38-20EA-439B-BE05-F36C810167C1}" destId="{3C39E107-6181-4D23-A3C0-2C6FE9C0A149}" srcOrd="1" destOrd="0" presId="urn:microsoft.com/office/officeart/2005/8/layout/hierarchy6"/>
    <dgm:cxn modelId="{5D5B004F-09E8-49AC-95F3-B99A7A726FF7}" type="presParOf" srcId="{43FC59C8-58C2-4BA9-A3B5-9CF6E8A8A83C}" destId="{3611A219-0D3B-4671-9B2D-6922B07D9075}" srcOrd="4" destOrd="0" presId="urn:microsoft.com/office/officeart/2005/8/layout/hierarchy6"/>
    <dgm:cxn modelId="{A5D2118D-A483-46BC-A5DE-ACA381B21798}" type="presParOf" srcId="{43FC59C8-58C2-4BA9-A3B5-9CF6E8A8A83C}" destId="{10C905D3-BBC8-4630-AC55-27075D17B0E6}" srcOrd="5" destOrd="0" presId="urn:microsoft.com/office/officeart/2005/8/layout/hierarchy6"/>
    <dgm:cxn modelId="{16F87CA4-B3F2-4B95-9908-1EDFF1F74444}" type="presParOf" srcId="{10C905D3-BBC8-4630-AC55-27075D17B0E6}" destId="{A6F20E1B-A569-4DEA-B651-2783650E53E9}" srcOrd="0" destOrd="0" presId="urn:microsoft.com/office/officeart/2005/8/layout/hierarchy6"/>
    <dgm:cxn modelId="{E063F2FF-2C54-4E0C-A9D0-8890368E04C4}" type="presParOf" srcId="{10C905D3-BBC8-4630-AC55-27075D17B0E6}" destId="{10CABC5F-9CC7-4C41-98DA-800A6A4F6F30}" srcOrd="1" destOrd="0" presId="urn:microsoft.com/office/officeart/2005/8/layout/hierarchy6"/>
    <dgm:cxn modelId="{46A6F0CF-A404-44D5-9506-481DBAA35515}" type="presParOf" srcId="{A414B05F-EC4E-4705-AEBA-0DD77B95EAD7}" destId="{2452E43D-B628-4FB8-9357-586400D6DED4}" srcOrd="2" destOrd="0" presId="urn:microsoft.com/office/officeart/2005/8/layout/hierarchy6"/>
    <dgm:cxn modelId="{EE95A798-3854-474B-9F86-C27EC02DA9FE}" type="presParOf" srcId="{A414B05F-EC4E-4705-AEBA-0DD77B95EAD7}" destId="{7A690A30-4166-4679-8B2B-92AC209B435E}" srcOrd="3" destOrd="0" presId="urn:microsoft.com/office/officeart/2005/8/layout/hierarchy6"/>
    <dgm:cxn modelId="{6AB67641-5CA4-4EF0-8D9F-1DF81FA69D1C}" type="presParOf" srcId="{7A690A30-4166-4679-8B2B-92AC209B435E}" destId="{0C0790C3-E3D0-4B0F-A6D1-383C647C7A3B}" srcOrd="0" destOrd="0" presId="urn:microsoft.com/office/officeart/2005/8/layout/hierarchy6"/>
    <dgm:cxn modelId="{6881174A-A138-4799-B6CF-2D1DB594FE89}" type="presParOf" srcId="{7A690A30-4166-4679-8B2B-92AC209B435E}" destId="{235D55BB-DB38-45A4-B608-5125FD60310F}" srcOrd="1" destOrd="0" presId="urn:microsoft.com/office/officeart/2005/8/layout/hierarchy6"/>
    <dgm:cxn modelId="{6760EAAF-C486-4964-893F-D570BAD1E9FA}" type="presParOf" srcId="{1F231EC7-3032-4EA9-A66B-6920F4A66E19}" destId="{04C991A7-A06E-4837-AD92-2928507BC9FF}" srcOrd="2" destOrd="0" presId="urn:microsoft.com/office/officeart/2005/8/layout/hierarchy6"/>
    <dgm:cxn modelId="{30C8108D-CB44-47D6-A9B8-CCD4E36FFA6D}" type="presParOf" srcId="{1F231EC7-3032-4EA9-A66B-6920F4A66E19}" destId="{364BE8FE-49B6-4EE1-AC00-A9C0CEAFAF0B}" srcOrd="3" destOrd="0" presId="urn:microsoft.com/office/officeart/2005/8/layout/hierarchy6"/>
    <dgm:cxn modelId="{90FFA0FD-9960-4528-A255-1E91035CA9B3}" type="presParOf" srcId="{364BE8FE-49B6-4EE1-AC00-A9C0CEAFAF0B}" destId="{17FEAC97-E159-4048-88D6-4636997DA498}" srcOrd="0" destOrd="0" presId="urn:microsoft.com/office/officeart/2005/8/layout/hierarchy6"/>
    <dgm:cxn modelId="{BF91E9C3-CA87-4ECB-94D3-515440BF3A12}" type="presParOf" srcId="{364BE8FE-49B6-4EE1-AC00-A9C0CEAFAF0B}" destId="{68F1195A-00CE-4B3B-A2C2-4F8B64A8F637}" srcOrd="1" destOrd="0" presId="urn:microsoft.com/office/officeart/2005/8/layout/hierarchy6"/>
    <dgm:cxn modelId="{649C9833-7F29-4870-B95E-56525F1F37BA}" type="presParOf" srcId="{68F1195A-00CE-4B3B-A2C2-4F8B64A8F637}" destId="{73D33A30-6B94-4BCA-A925-92788AD983E0}" srcOrd="0" destOrd="0" presId="urn:microsoft.com/office/officeart/2005/8/layout/hierarchy6"/>
    <dgm:cxn modelId="{174F3365-A905-4DA3-90D8-9EEE590084D0}" type="presParOf" srcId="{68F1195A-00CE-4B3B-A2C2-4F8B64A8F637}" destId="{5B5E1629-9E2C-4C6A-BF95-005A152C7B9B}" srcOrd="1" destOrd="0" presId="urn:microsoft.com/office/officeart/2005/8/layout/hierarchy6"/>
    <dgm:cxn modelId="{F2B7AF19-95F9-44E8-9885-27948E4761F9}" type="presParOf" srcId="{5B5E1629-9E2C-4C6A-BF95-005A152C7B9B}" destId="{25E64CDF-D3FA-4CA8-9EAC-863A07B56BDB}" srcOrd="0" destOrd="0" presId="urn:microsoft.com/office/officeart/2005/8/layout/hierarchy6"/>
    <dgm:cxn modelId="{8A4BD3A9-EC74-40FC-AC00-F672827A54F0}" type="presParOf" srcId="{5B5E1629-9E2C-4C6A-BF95-005A152C7B9B}" destId="{86392F9C-8922-4294-AACD-12F091110C61}" srcOrd="1" destOrd="0" presId="urn:microsoft.com/office/officeart/2005/8/layout/hierarchy6"/>
    <dgm:cxn modelId="{6D4B6628-1E74-48B3-9C9D-BB75569E50C1}" type="presParOf" srcId="{68F1195A-00CE-4B3B-A2C2-4F8B64A8F637}" destId="{C3DA4B30-FCAB-4C68-B48B-F375DF1888E0}" srcOrd="2" destOrd="0" presId="urn:microsoft.com/office/officeart/2005/8/layout/hierarchy6"/>
    <dgm:cxn modelId="{1E0E9D47-697A-492E-A466-04DB671EE9D2}" type="presParOf" srcId="{68F1195A-00CE-4B3B-A2C2-4F8B64A8F637}" destId="{973568D8-15E8-4151-903F-164A7BAFA3D2}" srcOrd="3" destOrd="0" presId="urn:microsoft.com/office/officeart/2005/8/layout/hierarchy6"/>
    <dgm:cxn modelId="{3B7F0980-B1A6-4728-A453-204B2458A948}" type="presParOf" srcId="{973568D8-15E8-4151-903F-164A7BAFA3D2}" destId="{2F9349DB-CEE4-4589-81CE-2D05B1A71EDB}" srcOrd="0" destOrd="0" presId="urn:microsoft.com/office/officeart/2005/8/layout/hierarchy6"/>
    <dgm:cxn modelId="{9ECA71B6-3DA9-4D60-B264-46E7577123DB}" type="presParOf" srcId="{973568D8-15E8-4151-903F-164A7BAFA3D2}" destId="{060DF703-7AEB-4EF7-8687-624E978E0FBD}" srcOrd="1" destOrd="0" presId="urn:microsoft.com/office/officeart/2005/8/layout/hierarchy6"/>
    <dgm:cxn modelId="{4FDE70F9-E710-41CF-8D02-8D5684200197}" type="presParOf" srcId="{68F1195A-00CE-4B3B-A2C2-4F8B64A8F637}" destId="{A4A8B24A-AECF-4647-AB19-83539B4ADC3C}" srcOrd="4" destOrd="0" presId="urn:microsoft.com/office/officeart/2005/8/layout/hierarchy6"/>
    <dgm:cxn modelId="{CA153A2F-4FB8-47B5-B7E1-43F243FCDE61}" type="presParOf" srcId="{68F1195A-00CE-4B3B-A2C2-4F8B64A8F637}" destId="{DD6DDC78-55CA-42BF-8F8A-E4171A8F4471}" srcOrd="5" destOrd="0" presId="urn:microsoft.com/office/officeart/2005/8/layout/hierarchy6"/>
    <dgm:cxn modelId="{913BF7DB-3612-4C1F-854B-DC1A3B208DC9}" type="presParOf" srcId="{DD6DDC78-55CA-42BF-8F8A-E4171A8F4471}" destId="{C3AD15E1-F70C-4C8A-98D2-AA949565FD68}" srcOrd="0" destOrd="0" presId="urn:microsoft.com/office/officeart/2005/8/layout/hierarchy6"/>
    <dgm:cxn modelId="{FF525039-64BF-4183-912F-733CFF8DEC2A}" type="presParOf" srcId="{DD6DDC78-55CA-42BF-8F8A-E4171A8F4471}" destId="{D67981B3-1DAF-4644-8A1D-100FF6EDD972}" srcOrd="1" destOrd="0" presId="urn:microsoft.com/office/officeart/2005/8/layout/hierarchy6"/>
    <dgm:cxn modelId="{9839B591-B697-4D76-91B1-7001BA813CC3}" type="presParOf" srcId="{94FBA5DA-FDF8-422E-A950-AC0C71251C75}" destId="{A589BD06-4C46-4D43-8A57-8F1B58674E83}"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74CA3-CD4C-4BF3-A122-CE302B0E8714}">
      <dsp:nvSpPr>
        <dsp:cNvPr id="0" name=""/>
        <dsp:cNvSpPr/>
      </dsp:nvSpPr>
      <dsp:spPr>
        <a:xfrm>
          <a:off x="3905622" y="496937"/>
          <a:ext cx="1332755" cy="888503"/>
        </a:xfrm>
        <a:prstGeom prst="roundRect">
          <a:avLst>
            <a:gd name="adj" fmla="val 10000"/>
          </a:avLst>
        </a:prstGeom>
        <a:solidFill>
          <a:schemeClr val="accent6">
            <a:alpha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b="1" kern="1200" dirty="0" smtClean="0">
              <a:latin typeface="Times New Roman" pitchFamily="18" charset="0"/>
              <a:cs typeface="Times New Roman" pitchFamily="18" charset="0"/>
            </a:rPr>
            <a:t>Қан</a:t>
          </a:r>
          <a:endParaRPr lang="ru-RU" sz="1400" b="1" kern="1200" dirty="0">
            <a:latin typeface="Times New Roman" pitchFamily="18" charset="0"/>
            <a:cs typeface="Times New Roman" pitchFamily="18" charset="0"/>
          </a:endParaRPr>
        </a:p>
      </dsp:txBody>
      <dsp:txXfrm>
        <a:off x="3931645" y="522960"/>
        <a:ext cx="1280709" cy="836457"/>
      </dsp:txXfrm>
    </dsp:sp>
    <dsp:sp modelId="{9385FFBE-7168-4E25-B9CF-FC8E2AA0C8DB}">
      <dsp:nvSpPr>
        <dsp:cNvPr id="0" name=""/>
        <dsp:cNvSpPr/>
      </dsp:nvSpPr>
      <dsp:spPr>
        <a:xfrm>
          <a:off x="2406271" y="1385441"/>
          <a:ext cx="2165728" cy="355401"/>
        </a:xfrm>
        <a:custGeom>
          <a:avLst/>
          <a:gdLst/>
          <a:ahLst/>
          <a:cxnLst/>
          <a:rect l="0" t="0" r="0" b="0"/>
          <a:pathLst>
            <a:path>
              <a:moveTo>
                <a:pt x="2165728" y="0"/>
              </a:moveTo>
              <a:lnTo>
                <a:pt x="2165728" y="177700"/>
              </a:lnTo>
              <a:lnTo>
                <a:pt x="0" y="177700"/>
              </a:lnTo>
              <a:lnTo>
                <a:pt x="0" y="355401"/>
              </a:lnTo>
            </a:path>
          </a:pathLst>
        </a:custGeom>
        <a:noFill/>
        <a:ln w="1905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4A6A39-9638-42CD-8CF4-1DE1786F1314}">
      <dsp:nvSpPr>
        <dsp:cNvPr id="0" name=""/>
        <dsp:cNvSpPr/>
      </dsp:nvSpPr>
      <dsp:spPr>
        <a:xfrm>
          <a:off x="1739893" y="1740842"/>
          <a:ext cx="1332755" cy="888503"/>
        </a:xfrm>
        <a:prstGeom prst="roundRect">
          <a:avLst>
            <a:gd name="adj" fmla="val 10000"/>
          </a:avLst>
        </a:prstGeom>
        <a:solidFill>
          <a:schemeClr val="accent6">
            <a:alpha val="7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b="1" kern="1200" dirty="0" smtClean="0">
              <a:latin typeface="Times New Roman" pitchFamily="18" charset="0"/>
              <a:cs typeface="Times New Roman" pitchFamily="18" charset="0"/>
            </a:rPr>
            <a:t>Қан плазмасы</a:t>
          </a:r>
          <a:endParaRPr lang="ru-RU" sz="1400" b="1" kern="1200" dirty="0">
            <a:latin typeface="Times New Roman" pitchFamily="18" charset="0"/>
            <a:cs typeface="Times New Roman" pitchFamily="18" charset="0"/>
          </a:endParaRPr>
        </a:p>
      </dsp:txBody>
      <dsp:txXfrm>
        <a:off x="1765916" y="1766865"/>
        <a:ext cx="1280709" cy="836457"/>
      </dsp:txXfrm>
    </dsp:sp>
    <dsp:sp modelId="{7A5D1FFB-EEFA-4B9A-A4B9-54AB25B89706}">
      <dsp:nvSpPr>
        <dsp:cNvPr id="0" name=""/>
        <dsp:cNvSpPr/>
      </dsp:nvSpPr>
      <dsp:spPr>
        <a:xfrm>
          <a:off x="1539980" y="2629346"/>
          <a:ext cx="866291" cy="355401"/>
        </a:xfrm>
        <a:custGeom>
          <a:avLst/>
          <a:gdLst/>
          <a:ahLst/>
          <a:cxnLst/>
          <a:rect l="0" t="0" r="0" b="0"/>
          <a:pathLst>
            <a:path>
              <a:moveTo>
                <a:pt x="866291" y="0"/>
              </a:moveTo>
              <a:lnTo>
                <a:pt x="866291" y="177700"/>
              </a:lnTo>
              <a:lnTo>
                <a:pt x="0" y="177700"/>
              </a:lnTo>
              <a:lnTo>
                <a:pt x="0" y="355401"/>
              </a:lnTo>
            </a:path>
          </a:pathLst>
        </a:custGeom>
        <a:noFill/>
        <a:ln w="19050" cap="flat"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DEEFE5-AA54-4614-96CD-6DC2E4565B6F}">
      <dsp:nvSpPr>
        <dsp:cNvPr id="0" name=""/>
        <dsp:cNvSpPr/>
      </dsp:nvSpPr>
      <dsp:spPr>
        <a:xfrm>
          <a:off x="873602" y="2984748"/>
          <a:ext cx="1332755" cy="888503"/>
        </a:xfrm>
        <a:prstGeom prst="roundRect">
          <a:avLst>
            <a:gd name="adj" fmla="val 10000"/>
          </a:avLst>
        </a:prstGeom>
        <a:solidFill>
          <a:schemeClr val="accent6">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b="1" kern="1200" dirty="0" smtClean="0">
              <a:latin typeface="Times New Roman" pitchFamily="18" charset="0"/>
              <a:cs typeface="Times New Roman" pitchFamily="18" charset="0"/>
            </a:rPr>
            <a:t>Су</a:t>
          </a:r>
          <a:endParaRPr lang="ru-RU" sz="1400" b="1" kern="1200" dirty="0">
            <a:latin typeface="Times New Roman" pitchFamily="18" charset="0"/>
            <a:cs typeface="Times New Roman" pitchFamily="18" charset="0"/>
          </a:endParaRPr>
        </a:p>
      </dsp:txBody>
      <dsp:txXfrm>
        <a:off x="899625" y="3010771"/>
        <a:ext cx="1280709" cy="836457"/>
      </dsp:txXfrm>
    </dsp:sp>
    <dsp:sp modelId="{14881EE5-7ECB-48A5-90C2-06B6AC4C6312}">
      <dsp:nvSpPr>
        <dsp:cNvPr id="0" name=""/>
        <dsp:cNvSpPr/>
      </dsp:nvSpPr>
      <dsp:spPr>
        <a:xfrm>
          <a:off x="2406271" y="2629346"/>
          <a:ext cx="866291" cy="355401"/>
        </a:xfrm>
        <a:custGeom>
          <a:avLst/>
          <a:gdLst/>
          <a:ahLst/>
          <a:cxnLst/>
          <a:rect l="0" t="0" r="0" b="0"/>
          <a:pathLst>
            <a:path>
              <a:moveTo>
                <a:pt x="0" y="0"/>
              </a:moveTo>
              <a:lnTo>
                <a:pt x="0" y="177700"/>
              </a:lnTo>
              <a:lnTo>
                <a:pt x="866291" y="177700"/>
              </a:lnTo>
              <a:lnTo>
                <a:pt x="866291" y="355401"/>
              </a:lnTo>
            </a:path>
          </a:pathLst>
        </a:custGeom>
        <a:noFill/>
        <a:ln w="19050" cap="flat"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F8E998-086A-4714-8DE1-83A57BB36896}">
      <dsp:nvSpPr>
        <dsp:cNvPr id="0" name=""/>
        <dsp:cNvSpPr/>
      </dsp:nvSpPr>
      <dsp:spPr>
        <a:xfrm>
          <a:off x="2606185" y="2984748"/>
          <a:ext cx="1332755" cy="888503"/>
        </a:xfrm>
        <a:prstGeom prst="roundRect">
          <a:avLst>
            <a:gd name="adj" fmla="val 10000"/>
          </a:avLst>
        </a:prstGeom>
        <a:solidFill>
          <a:schemeClr val="accent6">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b="1" kern="1200" dirty="0" smtClean="0">
              <a:latin typeface="Times New Roman" pitchFamily="18" charset="0"/>
              <a:cs typeface="Times New Roman" pitchFamily="18" charset="0"/>
            </a:rPr>
            <a:t>Құрғақ заты</a:t>
          </a:r>
          <a:endParaRPr lang="ru-RU" sz="1400" b="1" kern="1200" dirty="0">
            <a:latin typeface="Times New Roman" pitchFamily="18" charset="0"/>
            <a:cs typeface="Times New Roman" pitchFamily="18" charset="0"/>
          </a:endParaRPr>
        </a:p>
      </dsp:txBody>
      <dsp:txXfrm>
        <a:off x="2632208" y="3010771"/>
        <a:ext cx="1280709" cy="836457"/>
      </dsp:txXfrm>
    </dsp:sp>
    <dsp:sp modelId="{2DB11F67-1C36-40D1-AAD5-003C7F948FFD}">
      <dsp:nvSpPr>
        <dsp:cNvPr id="0" name=""/>
        <dsp:cNvSpPr/>
      </dsp:nvSpPr>
      <dsp:spPr>
        <a:xfrm>
          <a:off x="2406271" y="3873251"/>
          <a:ext cx="866291" cy="355401"/>
        </a:xfrm>
        <a:custGeom>
          <a:avLst/>
          <a:gdLst/>
          <a:ahLst/>
          <a:cxnLst/>
          <a:rect l="0" t="0" r="0" b="0"/>
          <a:pathLst>
            <a:path>
              <a:moveTo>
                <a:pt x="866291" y="0"/>
              </a:moveTo>
              <a:lnTo>
                <a:pt x="866291" y="177700"/>
              </a:lnTo>
              <a:lnTo>
                <a:pt x="0" y="177700"/>
              </a:lnTo>
              <a:lnTo>
                <a:pt x="0" y="355401"/>
              </a:lnTo>
            </a:path>
          </a:pathLst>
        </a:custGeom>
        <a:noFill/>
        <a:ln w="19050" cap="flat" cmpd="sng" algn="ctr">
          <a:solidFill>
            <a:schemeClr val="accent6">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C38DC9-B6E3-44A2-8295-0FD60F8D490B}">
      <dsp:nvSpPr>
        <dsp:cNvPr id="0" name=""/>
        <dsp:cNvSpPr/>
      </dsp:nvSpPr>
      <dsp:spPr>
        <a:xfrm>
          <a:off x="1739893" y="4228653"/>
          <a:ext cx="1332755" cy="888503"/>
        </a:xfrm>
        <a:prstGeom prst="roundRect">
          <a:avLst>
            <a:gd name="adj" fmla="val 10000"/>
          </a:avLst>
        </a:prstGeom>
        <a:solidFill>
          <a:schemeClr val="accent6">
            <a:alpha val="3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b="1" kern="1200" dirty="0" smtClean="0">
              <a:latin typeface="Times New Roman" pitchFamily="18" charset="0"/>
              <a:cs typeface="Times New Roman" pitchFamily="18" charset="0"/>
            </a:rPr>
            <a:t>Белоктар</a:t>
          </a:r>
          <a:endParaRPr lang="ru-RU" sz="1400" b="1" kern="1200" dirty="0">
            <a:latin typeface="Times New Roman" pitchFamily="18" charset="0"/>
            <a:cs typeface="Times New Roman" pitchFamily="18" charset="0"/>
          </a:endParaRPr>
        </a:p>
      </dsp:txBody>
      <dsp:txXfrm>
        <a:off x="1765916" y="4254676"/>
        <a:ext cx="1280709" cy="836457"/>
      </dsp:txXfrm>
    </dsp:sp>
    <dsp:sp modelId="{05F0030D-EB83-4DB3-8325-B53DB5422EA0}">
      <dsp:nvSpPr>
        <dsp:cNvPr id="0" name=""/>
        <dsp:cNvSpPr/>
      </dsp:nvSpPr>
      <dsp:spPr>
        <a:xfrm>
          <a:off x="673689" y="5117157"/>
          <a:ext cx="1732582" cy="355401"/>
        </a:xfrm>
        <a:custGeom>
          <a:avLst/>
          <a:gdLst/>
          <a:ahLst/>
          <a:cxnLst/>
          <a:rect l="0" t="0" r="0" b="0"/>
          <a:pathLst>
            <a:path>
              <a:moveTo>
                <a:pt x="1732582" y="0"/>
              </a:moveTo>
              <a:lnTo>
                <a:pt x="1732582" y="177700"/>
              </a:lnTo>
              <a:lnTo>
                <a:pt x="0" y="177700"/>
              </a:lnTo>
              <a:lnTo>
                <a:pt x="0" y="355401"/>
              </a:lnTo>
            </a:path>
          </a:pathLst>
        </a:custGeom>
        <a:noFill/>
        <a:ln w="19050" cap="flat" cmpd="sng" algn="ctr">
          <a:solidFill>
            <a:schemeClr val="accent6">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7CFD32-8C16-48D0-AA36-59B513FF399C}">
      <dsp:nvSpPr>
        <dsp:cNvPr id="0" name=""/>
        <dsp:cNvSpPr/>
      </dsp:nvSpPr>
      <dsp:spPr>
        <a:xfrm>
          <a:off x="7311" y="5472558"/>
          <a:ext cx="1332755" cy="888503"/>
        </a:xfrm>
        <a:prstGeom prst="roundRect">
          <a:avLst>
            <a:gd name="adj" fmla="val 10000"/>
          </a:avLst>
        </a:prstGeom>
        <a:solidFill>
          <a:schemeClr val="accent6">
            <a:alpha val="3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b="1" kern="1200" dirty="0" smtClean="0">
              <a:latin typeface="Times New Roman" pitchFamily="18" charset="0"/>
              <a:cs typeface="Times New Roman" pitchFamily="18" charset="0"/>
            </a:rPr>
            <a:t>Альбумин</a:t>
          </a:r>
          <a:endParaRPr lang="ru-RU" sz="1400" b="1" kern="1200" dirty="0">
            <a:latin typeface="Times New Roman" pitchFamily="18" charset="0"/>
            <a:cs typeface="Times New Roman" pitchFamily="18" charset="0"/>
          </a:endParaRPr>
        </a:p>
      </dsp:txBody>
      <dsp:txXfrm>
        <a:off x="33334" y="5498581"/>
        <a:ext cx="1280709" cy="836457"/>
      </dsp:txXfrm>
    </dsp:sp>
    <dsp:sp modelId="{ED625CBE-07FD-4EE2-93DB-26D5DD2F2A95}">
      <dsp:nvSpPr>
        <dsp:cNvPr id="0" name=""/>
        <dsp:cNvSpPr/>
      </dsp:nvSpPr>
      <dsp:spPr>
        <a:xfrm>
          <a:off x="2360551" y="5117157"/>
          <a:ext cx="91440" cy="355401"/>
        </a:xfrm>
        <a:custGeom>
          <a:avLst/>
          <a:gdLst/>
          <a:ahLst/>
          <a:cxnLst/>
          <a:rect l="0" t="0" r="0" b="0"/>
          <a:pathLst>
            <a:path>
              <a:moveTo>
                <a:pt x="45720" y="0"/>
              </a:moveTo>
              <a:lnTo>
                <a:pt x="45720" y="355401"/>
              </a:lnTo>
            </a:path>
          </a:pathLst>
        </a:custGeom>
        <a:noFill/>
        <a:ln w="19050" cap="flat" cmpd="sng" algn="ctr">
          <a:solidFill>
            <a:schemeClr val="accent6">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1B0546-4756-4233-8E3A-F05082C0E58C}">
      <dsp:nvSpPr>
        <dsp:cNvPr id="0" name=""/>
        <dsp:cNvSpPr/>
      </dsp:nvSpPr>
      <dsp:spPr>
        <a:xfrm>
          <a:off x="1739893" y="5472558"/>
          <a:ext cx="1332755" cy="888503"/>
        </a:xfrm>
        <a:prstGeom prst="roundRect">
          <a:avLst>
            <a:gd name="adj" fmla="val 10000"/>
          </a:avLst>
        </a:prstGeom>
        <a:solidFill>
          <a:schemeClr val="accent6">
            <a:alpha val="3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b="1" kern="1200" dirty="0" smtClean="0">
              <a:latin typeface="Times New Roman" pitchFamily="18" charset="0"/>
              <a:cs typeface="Times New Roman" pitchFamily="18" charset="0"/>
            </a:rPr>
            <a:t>Глобулин</a:t>
          </a:r>
          <a:endParaRPr lang="ru-RU" sz="1400" b="1" kern="1200" dirty="0">
            <a:latin typeface="Times New Roman" pitchFamily="18" charset="0"/>
            <a:cs typeface="Times New Roman" pitchFamily="18" charset="0"/>
          </a:endParaRPr>
        </a:p>
      </dsp:txBody>
      <dsp:txXfrm>
        <a:off x="1765916" y="5498581"/>
        <a:ext cx="1280709" cy="836457"/>
      </dsp:txXfrm>
    </dsp:sp>
    <dsp:sp modelId="{3611A219-0D3B-4671-9B2D-6922B07D9075}">
      <dsp:nvSpPr>
        <dsp:cNvPr id="0" name=""/>
        <dsp:cNvSpPr/>
      </dsp:nvSpPr>
      <dsp:spPr>
        <a:xfrm>
          <a:off x="2406271" y="5117157"/>
          <a:ext cx="1732582" cy="355401"/>
        </a:xfrm>
        <a:custGeom>
          <a:avLst/>
          <a:gdLst/>
          <a:ahLst/>
          <a:cxnLst/>
          <a:rect l="0" t="0" r="0" b="0"/>
          <a:pathLst>
            <a:path>
              <a:moveTo>
                <a:pt x="0" y="0"/>
              </a:moveTo>
              <a:lnTo>
                <a:pt x="0" y="177700"/>
              </a:lnTo>
              <a:lnTo>
                <a:pt x="1732582" y="177700"/>
              </a:lnTo>
              <a:lnTo>
                <a:pt x="1732582" y="355401"/>
              </a:lnTo>
            </a:path>
          </a:pathLst>
        </a:custGeom>
        <a:noFill/>
        <a:ln w="19050" cap="flat" cmpd="sng" algn="ctr">
          <a:solidFill>
            <a:schemeClr val="accent6">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F20E1B-A569-4DEA-B651-2783650E53E9}">
      <dsp:nvSpPr>
        <dsp:cNvPr id="0" name=""/>
        <dsp:cNvSpPr/>
      </dsp:nvSpPr>
      <dsp:spPr>
        <a:xfrm>
          <a:off x="3472476" y="5472558"/>
          <a:ext cx="1332755" cy="888503"/>
        </a:xfrm>
        <a:prstGeom prst="roundRect">
          <a:avLst>
            <a:gd name="adj" fmla="val 10000"/>
          </a:avLst>
        </a:prstGeom>
        <a:solidFill>
          <a:schemeClr val="accent6">
            <a:alpha val="3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b="1" kern="1200" dirty="0" smtClean="0">
              <a:latin typeface="Times New Roman" pitchFamily="18" charset="0"/>
              <a:cs typeface="Times New Roman" pitchFamily="18" charset="0"/>
            </a:rPr>
            <a:t>Фибриноген</a:t>
          </a:r>
          <a:endParaRPr lang="ru-RU" sz="1400" b="1" kern="1200" dirty="0">
            <a:latin typeface="Times New Roman" pitchFamily="18" charset="0"/>
            <a:cs typeface="Times New Roman" pitchFamily="18" charset="0"/>
          </a:endParaRPr>
        </a:p>
      </dsp:txBody>
      <dsp:txXfrm>
        <a:off x="3498499" y="5498581"/>
        <a:ext cx="1280709" cy="836457"/>
      </dsp:txXfrm>
    </dsp:sp>
    <dsp:sp modelId="{2452E43D-B628-4FB8-9357-586400D6DED4}">
      <dsp:nvSpPr>
        <dsp:cNvPr id="0" name=""/>
        <dsp:cNvSpPr/>
      </dsp:nvSpPr>
      <dsp:spPr>
        <a:xfrm>
          <a:off x="3272563" y="3873251"/>
          <a:ext cx="866291" cy="355401"/>
        </a:xfrm>
        <a:custGeom>
          <a:avLst/>
          <a:gdLst/>
          <a:ahLst/>
          <a:cxnLst/>
          <a:rect l="0" t="0" r="0" b="0"/>
          <a:pathLst>
            <a:path>
              <a:moveTo>
                <a:pt x="0" y="0"/>
              </a:moveTo>
              <a:lnTo>
                <a:pt x="0" y="177700"/>
              </a:lnTo>
              <a:lnTo>
                <a:pt x="866291" y="177700"/>
              </a:lnTo>
              <a:lnTo>
                <a:pt x="866291" y="355401"/>
              </a:lnTo>
            </a:path>
          </a:pathLst>
        </a:custGeom>
        <a:noFill/>
        <a:ln w="19050" cap="flat" cmpd="sng" algn="ctr">
          <a:solidFill>
            <a:schemeClr val="accent6">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0790C3-E3D0-4B0F-A6D1-383C647C7A3B}">
      <dsp:nvSpPr>
        <dsp:cNvPr id="0" name=""/>
        <dsp:cNvSpPr/>
      </dsp:nvSpPr>
      <dsp:spPr>
        <a:xfrm>
          <a:off x="3472476" y="4228653"/>
          <a:ext cx="1332755" cy="888503"/>
        </a:xfrm>
        <a:prstGeom prst="roundRect">
          <a:avLst>
            <a:gd name="adj" fmla="val 10000"/>
          </a:avLst>
        </a:prstGeom>
        <a:solidFill>
          <a:schemeClr val="accent6">
            <a:alpha val="3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b="1" kern="1200" dirty="0" smtClean="0">
              <a:latin typeface="Times New Roman" pitchFamily="18" charset="0"/>
              <a:cs typeface="Times New Roman" pitchFamily="18" charset="0"/>
            </a:rPr>
            <a:t>Орган және мин тұздар</a:t>
          </a:r>
          <a:endParaRPr lang="ru-RU" sz="1400" b="1" kern="1200" dirty="0">
            <a:latin typeface="Times New Roman" pitchFamily="18" charset="0"/>
            <a:cs typeface="Times New Roman" pitchFamily="18" charset="0"/>
          </a:endParaRPr>
        </a:p>
      </dsp:txBody>
      <dsp:txXfrm>
        <a:off x="3498499" y="4254676"/>
        <a:ext cx="1280709" cy="836457"/>
      </dsp:txXfrm>
    </dsp:sp>
    <dsp:sp modelId="{04C991A7-A06E-4837-AD92-2928507BC9FF}">
      <dsp:nvSpPr>
        <dsp:cNvPr id="0" name=""/>
        <dsp:cNvSpPr/>
      </dsp:nvSpPr>
      <dsp:spPr>
        <a:xfrm>
          <a:off x="4571999" y="1385441"/>
          <a:ext cx="2165728" cy="355401"/>
        </a:xfrm>
        <a:custGeom>
          <a:avLst/>
          <a:gdLst/>
          <a:ahLst/>
          <a:cxnLst/>
          <a:rect l="0" t="0" r="0" b="0"/>
          <a:pathLst>
            <a:path>
              <a:moveTo>
                <a:pt x="0" y="0"/>
              </a:moveTo>
              <a:lnTo>
                <a:pt x="0" y="177700"/>
              </a:lnTo>
              <a:lnTo>
                <a:pt x="2165728" y="177700"/>
              </a:lnTo>
              <a:lnTo>
                <a:pt x="2165728" y="355401"/>
              </a:lnTo>
            </a:path>
          </a:pathLst>
        </a:custGeom>
        <a:noFill/>
        <a:ln w="1905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FEAC97-E159-4048-88D6-4636997DA498}">
      <dsp:nvSpPr>
        <dsp:cNvPr id="0" name=""/>
        <dsp:cNvSpPr/>
      </dsp:nvSpPr>
      <dsp:spPr>
        <a:xfrm>
          <a:off x="6071350" y="1740842"/>
          <a:ext cx="1332755" cy="888503"/>
        </a:xfrm>
        <a:prstGeom prst="roundRect">
          <a:avLst>
            <a:gd name="adj" fmla="val 10000"/>
          </a:avLst>
        </a:prstGeom>
        <a:solidFill>
          <a:schemeClr val="accent6">
            <a:alpha val="7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b="1" kern="1200" dirty="0" smtClean="0">
              <a:latin typeface="Times New Roman" pitchFamily="18" charset="0"/>
              <a:cs typeface="Times New Roman" pitchFamily="18" charset="0"/>
            </a:rPr>
            <a:t>Қан жасушалары</a:t>
          </a:r>
          <a:endParaRPr lang="ru-RU" sz="1400" b="1" kern="1200" dirty="0">
            <a:latin typeface="Times New Roman" pitchFamily="18" charset="0"/>
            <a:cs typeface="Times New Roman" pitchFamily="18" charset="0"/>
          </a:endParaRPr>
        </a:p>
      </dsp:txBody>
      <dsp:txXfrm>
        <a:off x="6097373" y="1766865"/>
        <a:ext cx="1280709" cy="836457"/>
      </dsp:txXfrm>
    </dsp:sp>
    <dsp:sp modelId="{73D33A30-6B94-4BCA-A925-92788AD983E0}">
      <dsp:nvSpPr>
        <dsp:cNvPr id="0" name=""/>
        <dsp:cNvSpPr/>
      </dsp:nvSpPr>
      <dsp:spPr>
        <a:xfrm>
          <a:off x="5005145" y="2629346"/>
          <a:ext cx="1732582" cy="355401"/>
        </a:xfrm>
        <a:custGeom>
          <a:avLst/>
          <a:gdLst/>
          <a:ahLst/>
          <a:cxnLst/>
          <a:rect l="0" t="0" r="0" b="0"/>
          <a:pathLst>
            <a:path>
              <a:moveTo>
                <a:pt x="1732582" y="0"/>
              </a:moveTo>
              <a:lnTo>
                <a:pt x="1732582" y="177700"/>
              </a:lnTo>
              <a:lnTo>
                <a:pt x="0" y="177700"/>
              </a:lnTo>
              <a:lnTo>
                <a:pt x="0" y="355401"/>
              </a:lnTo>
            </a:path>
          </a:pathLst>
        </a:custGeom>
        <a:noFill/>
        <a:ln w="19050" cap="flat"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E64CDF-D3FA-4CA8-9EAC-863A07B56BDB}">
      <dsp:nvSpPr>
        <dsp:cNvPr id="0" name=""/>
        <dsp:cNvSpPr/>
      </dsp:nvSpPr>
      <dsp:spPr>
        <a:xfrm>
          <a:off x="4338767" y="2984748"/>
          <a:ext cx="1332755" cy="888503"/>
        </a:xfrm>
        <a:prstGeom prst="roundRect">
          <a:avLst>
            <a:gd name="adj" fmla="val 10000"/>
          </a:avLst>
        </a:prstGeom>
        <a:solidFill>
          <a:schemeClr val="accent6">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b="1" kern="1200" dirty="0" smtClean="0">
              <a:latin typeface="Times New Roman" pitchFamily="18" charset="0"/>
              <a:cs typeface="Times New Roman" pitchFamily="18" charset="0"/>
            </a:rPr>
            <a:t>Эритроциттер</a:t>
          </a:r>
          <a:endParaRPr lang="ru-RU" sz="1400" b="1" kern="1200" dirty="0">
            <a:latin typeface="Times New Roman" pitchFamily="18" charset="0"/>
            <a:cs typeface="Times New Roman" pitchFamily="18" charset="0"/>
          </a:endParaRPr>
        </a:p>
      </dsp:txBody>
      <dsp:txXfrm>
        <a:off x="4364790" y="3010771"/>
        <a:ext cx="1280709" cy="836457"/>
      </dsp:txXfrm>
    </dsp:sp>
    <dsp:sp modelId="{C3DA4B30-FCAB-4C68-B48B-F375DF1888E0}">
      <dsp:nvSpPr>
        <dsp:cNvPr id="0" name=""/>
        <dsp:cNvSpPr/>
      </dsp:nvSpPr>
      <dsp:spPr>
        <a:xfrm>
          <a:off x="6692008" y="2629346"/>
          <a:ext cx="91440" cy="355401"/>
        </a:xfrm>
        <a:custGeom>
          <a:avLst/>
          <a:gdLst/>
          <a:ahLst/>
          <a:cxnLst/>
          <a:rect l="0" t="0" r="0" b="0"/>
          <a:pathLst>
            <a:path>
              <a:moveTo>
                <a:pt x="45720" y="0"/>
              </a:moveTo>
              <a:lnTo>
                <a:pt x="45720" y="355401"/>
              </a:lnTo>
            </a:path>
          </a:pathLst>
        </a:custGeom>
        <a:noFill/>
        <a:ln w="19050" cap="flat"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9349DB-CEE4-4589-81CE-2D05B1A71EDB}">
      <dsp:nvSpPr>
        <dsp:cNvPr id="0" name=""/>
        <dsp:cNvSpPr/>
      </dsp:nvSpPr>
      <dsp:spPr>
        <a:xfrm>
          <a:off x="6071350" y="2984748"/>
          <a:ext cx="1332755" cy="888503"/>
        </a:xfrm>
        <a:prstGeom prst="roundRect">
          <a:avLst>
            <a:gd name="adj" fmla="val 10000"/>
          </a:avLst>
        </a:prstGeom>
        <a:solidFill>
          <a:schemeClr val="accent6">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b="1" kern="1200" dirty="0" smtClean="0">
              <a:latin typeface="Times New Roman" pitchFamily="18" charset="0"/>
              <a:cs typeface="Times New Roman" pitchFamily="18" charset="0"/>
            </a:rPr>
            <a:t>Лейкоциттер</a:t>
          </a:r>
          <a:endParaRPr lang="ru-RU" sz="1400" b="1" kern="1200" dirty="0">
            <a:latin typeface="Times New Roman" pitchFamily="18" charset="0"/>
            <a:cs typeface="Times New Roman" pitchFamily="18" charset="0"/>
          </a:endParaRPr>
        </a:p>
      </dsp:txBody>
      <dsp:txXfrm>
        <a:off x="6097373" y="3010771"/>
        <a:ext cx="1280709" cy="836457"/>
      </dsp:txXfrm>
    </dsp:sp>
    <dsp:sp modelId="{A4A8B24A-AECF-4647-AB19-83539B4ADC3C}">
      <dsp:nvSpPr>
        <dsp:cNvPr id="0" name=""/>
        <dsp:cNvSpPr/>
      </dsp:nvSpPr>
      <dsp:spPr>
        <a:xfrm>
          <a:off x="6737728" y="2629346"/>
          <a:ext cx="1732582" cy="355401"/>
        </a:xfrm>
        <a:custGeom>
          <a:avLst/>
          <a:gdLst/>
          <a:ahLst/>
          <a:cxnLst/>
          <a:rect l="0" t="0" r="0" b="0"/>
          <a:pathLst>
            <a:path>
              <a:moveTo>
                <a:pt x="0" y="0"/>
              </a:moveTo>
              <a:lnTo>
                <a:pt x="0" y="177700"/>
              </a:lnTo>
              <a:lnTo>
                <a:pt x="1732582" y="177700"/>
              </a:lnTo>
              <a:lnTo>
                <a:pt x="1732582" y="355401"/>
              </a:lnTo>
            </a:path>
          </a:pathLst>
        </a:custGeom>
        <a:noFill/>
        <a:ln w="19050" cap="flat"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AD15E1-F70C-4C8A-98D2-AA949565FD68}">
      <dsp:nvSpPr>
        <dsp:cNvPr id="0" name=""/>
        <dsp:cNvSpPr/>
      </dsp:nvSpPr>
      <dsp:spPr>
        <a:xfrm>
          <a:off x="7803932" y="2984748"/>
          <a:ext cx="1332755" cy="888503"/>
        </a:xfrm>
        <a:prstGeom prst="roundRect">
          <a:avLst>
            <a:gd name="adj" fmla="val 10000"/>
          </a:avLst>
        </a:prstGeom>
        <a:solidFill>
          <a:schemeClr val="accent6">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b="1" kern="1200" dirty="0" smtClean="0">
              <a:latin typeface="Times New Roman" pitchFamily="18" charset="0"/>
              <a:cs typeface="Times New Roman" pitchFamily="18" charset="0"/>
            </a:rPr>
            <a:t>Тромбоциттер</a:t>
          </a:r>
          <a:endParaRPr lang="ru-RU" sz="1400" b="1" kern="1200" dirty="0">
            <a:latin typeface="Times New Roman" pitchFamily="18" charset="0"/>
            <a:cs typeface="Times New Roman" pitchFamily="18" charset="0"/>
          </a:endParaRPr>
        </a:p>
      </dsp:txBody>
      <dsp:txXfrm>
        <a:off x="7829955" y="3010771"/>
        <a:ext cx="1280709" cy="8364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p>
            <a:pPr>
              <a:defRPr/>
            </a:pPr>
            <a:endParaRPr lang="ru-RU"/>
          </a:p>
        </p:txBody>
      </p:sp>
      <p:sp>
        <p:nvSpPr>
          <p:cNvPr id="17" name="Нижний колонтитул 16"/>
          <p:cNvSpPr>
            <a:spLocks noGrp="1"/>
          </p:cNvSpPr>
          <p:nvPr>
            <p:ph type="ftr" sz="quarter" idx="11"/>
          </p:nvPr>
        </p:nvSpPr>
        <p:spPr/>
        <p:txBody>
          <a:bodyPr/>
          <a:lstStyle/>
          <a:p>
            <a:pPr>
              <a:defRPr/>
            </a:pPr>
            <a:endParaRPr lang="ru-RU"/>
          </a:p>
        </p:txBody>
      </p:sp>
      <p:sp>
        <p:nvSpPr>
          <p:cNvPr id="29" name="Номер слайда 28"/>
          <p:cNvSpPr>
            <a:spLocks noGrp="1"/>
          </p:cNvSpPr>
          <p:nvPr>
            <p:ph type="sldNum" sz="quarter" idx="12"/>
          </p:nvPr>
        </p:nvSpPr>
        <p:spPr/>
        <p:txBody>
          <a:bodyPr/>
          <a:lstStyle/>
          <a:p>
            <a:pPr>
              <a:defRPr/>
            </a:pPr>
            <a:fld id="{73E1A6EB-8B08-47F5-BB1A-EC71CE1BDF22}" type="slidenum">
              <a:rPr lang="ru-RU" smtClean="0"/>
              <a:pPr>
                <a:defRPr/>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F5BE915-EFA5-4BF7-BF45-2D055C8F7FFB}"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746F6AE-DFBD-4E59-A183-343DE325872F}"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0DB3F1D3-6579-40E8-A5FD-7CC4DEAF1F09}"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9EE3A51-C49B-4E12-9D13-A1D41C123082}" type="slidenum">
              <a:rPr lang="ru-RU" smtClean="0"/>
              <a:pPr>
                <a:defRPr/>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16A9F35F-49C5-442D-9D14-11C3B5D7EC54}"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D062F668-C8D7-48EA-B30A-36DD0E8269DD}" type="slidenum">
              <a:rPr lang="ru-RU" smtClean="0"/>
              <a:pPr>
                <a:defRPr/>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06C0D9C0-95AE-4779-8753-94B78BAAF1E4}"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734EF9B9-9558-4CE9-88F7-2E81557625C5}"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9EB960D8-1C27-4742-A489-1D9553265E53}"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p>
            <a:pPr>
              <a:defRPr/>
            </a:pPr>
            <a:endParaRPr lang="ru-RU"/>
          </a:p>
        </p:txBody>
      </p:sp>
      <p:sp>
        <p:nvSpPr>
          <p:cNvPr id="6" name="Нижний колонтитул 5"/>
          <p:cNvSpPr>
            <a:spLocks noGrp="1"/>
          </p:cNvSpPr>
          <p:nvPr>
            <p:ph type="ftr" sz="quarter" idx="11"/>
          </p:nvPr>
        </p:nvSpPr>
        <p:spPr>
          <a:xfrm>
            <a:off x="914400" y="55499"/>
            <a:ext cx="5562600" cy="365125"/>
          </a:xfrm>
        </p:spPr>
        <p:txBody>
          <a:bodyPr/>
          <a:lstStyle/>
          <a:p>
            <a:pPr>
              <a:defRPr/>
            </a:pPr>
            <a:endParaRPr lang="ru-RU"/>
          </a:p>
        </p:txBody>
      </p:sp>
      <p:sp>
        <p:nvSpPr>
          <p:cNvPr id="7" name="Номер слайда 6"/>
          <p:cNvSpPr>
            <a:spLocks noGrp="1"/>
          </p:cNvSpPr>
          <p:nvPr>
            <p:ph type="sldNum" sz="quarter" idx="12"/>
          </p:nvPr>
        </p:nvSpPr>
        <p:spPr>
          <a:xfrm>
            <a:off x="8610600" y="55499"/>
            <a:ext cx="457200" cy="365125"/>
          </a:xfrm>
        </p:spPr>
        <p:txBody>
          <a:bodyPr/>
          <a:lstStyle/>
          <a:p>
            <a:pPr>
              <a:defRPr/>
            </a:pPr>
            <a:fld id="{20630ED9-81D0-4315-B167-7293076C0734}"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AF469375-23FF-4074-9402-57BDE18255EC}" type="slidenum">
              <a:rPr lang="ru-RU" smtClean="0"/>
              <a:pPr>
                <a:defRPr/>
              </a:pPr>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260647"/>
            <a:ext cx="5904656" cy="646331"/>
          </a:xfrm>
          <a:prstGeom prst="rect">
            <a:avLst/>
          </a:prstGeom>
          <a:noFill/>
        </p:spPr>
        <p:txBody>
          <a:bodyPr wrap="square" rtlCol="0">
            <a:spAutoFit/>
          </a:bodyPr>
          <a:lstStyle/>
          <a:p>
            <a:pPr algn="ctr"/>
            <a:r>
              <a:rPr lang="kk-KZ" dirty="0" smtClean="0">
                <a:latin typeface="Times New Roman" pitchFamily="18" charset="0"/>
                <a:cs typeface="Times New Roman" pitchFamily="18" charset="0"/>
              </a:rPr>
              <a:t>Әл-фараби атындағы Қазақ Ұлттық Университеті</a:t>
            </a:r>
          </a:p>
          <a:p>
            <a:pPr algn="ctr"/>
            <a:r>
              <a:rPr lang="kk-KZ" dirty="0" smtClean="0">
                <a:latin typeface="Times New Roman" pitchFamily="18" charset="0"/>
                <a:cs typeface="Times New Roman" pitchFamily="18" charset="0"/>
              </a:rPr>
              <a:t>Биология және биотехнология факультеті</a:t>
            </a:r>
            <a:endParaRPr lang="ru-RU" dirty="0">
              <a:latin typeface="Times New Roman" pitchFamily="18" charset="0"/>
              <a:cs typeface="Times New Roman" pitchFamily="18" charset="0"/>
            </a:endParaRPr>
          </a:p>
        </p:txBody>
      </p:sp>
      <p:sp>
        <p:nvSpPr>
          <p:cNvPr id="3" name="Прямоугольник 2"/>
          <p:cNvSpPr/>
          <p:nvPr/>
        </p:nvSpPr>
        <p:spPr>
          <a:xfrm>
            <a:off x="1475656" y="1783268"/>
            <a:ext cx="7056784" cy="76944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kk-KZ" sz="4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Лекция </a:t>
            </a:r>
            <a:r>
              <a:rPr lang="ru-RU" sz="4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№8</a:t>
            </a:r>
            <a:endParaRPr lang="ru-RU" sz="44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5" name="TextBox 4"/>
          <p:cNvSpPr txBox="1"/>
          <p:nvPr/>
        </p:nvSpPr>
        <p:spPr>
          <a:xfrm>
            <a:off x="3643306" y="6215082"/>
            <a:ext cx="2018053" cy="461665"/>
          </a:xfrm>
          <a:prstGeom prst="rect">
            <a:avLst/>
          </a:prstGeom>
          <a:noFill/>
        </p:spPr>
        <p:txBody>
          <a:bodyPr wrap="none" rtlCol="0">
            <a:spAutoFit/>
          </a:bodyPr>
          <a:lstStyle/>
          <a:p>
            <a:r>
              <a:rPr lang="kk-KZ" dirty="0" smtClean="0">
                <a:latin typeface="Times New Roman" pitchFamily="18" charset="0"/>
                <a:cs typeface="Times New Roman" pitchFamily="18" charset="0"/>
              </a:rPr>
              <a:t>Алматы </a:t>
            </a:r>
            <a:r>
              <a:rPr lang="kk-KZ" dirty="0" smtClean="0">
                <a:latin typeface="Times New Roman" pitchFamily="18" charset="0"/>
                <a:cs typeface="Times New Roman" pitchFamily="18" charset="0"/>
              </a:rPr>
              <a:t>2020</a:t>
            </a:r>
            <a:endParaRPr lang="ru-RU" dirty="0">
              <a:latin typeface="Times New Roman" pitchFamily="18" charset="0"/>
              <a:cs typeface="Times New Roman" pitchFamily="18" charset="0"/>
            </a:endParaRPr>
          </a:p>
        </p:txBody>
      </p:sp>
      <p:sp>
        <p:nvSpPr>
          <p:cNvPr id="6" name="Прямоугольник 5"/>
          <p:cNvSpPr/>
          <p:nvPr/>
        </p:nvSpPr>
        <p:spPr>
          <a:xfrm>
            <a:off x="214282" y="3429000"/>
            <a:ext cx="4069686" cy="707886"/>
          </a:xfrm>
          <a:prstGeom prst="rect">
            <a:avLst/>
          </a:prstGeom>
        </p:spPr>
        <p:txBody>
          <a:bodyPr wrap="square">
            <a:spAutoFit/>
          </a:bodyPr>
          <a:lstStyle/>
          <a:p>
            <a:pPr algn="ctr"/>
            <a:r>
              <a:rPr lang="kk-KZ" sz="4000" dirty="0" smtClean="0">
                <a:latin typeface="Times New Roman" pitchFamily="18" charset="0"/>
                <a:cs typeface="Times New Roman" pitchFamily="18" charset="0"/>
              </a:rPr>
              <a:t>Тақырыбы</a:t>
            </a:r>
            <a:r>
              <a:rPr lang="en-US" sz="4000" dirty="0" smtClean="0">
                <a:latin typeface="Times New Roman" pitchFamily="18" charset="0"/>
                <a:cs typeface="Times New Roman" pitchFamily="18" charset="0"/>
              </a:rPr>
              <a:t>:</a:t>
            </a:r>
            <a:r>
              <a:rPr lang="ru-RU" sz="4000" dirty="0" smtClean="0">
                <a:latin typeface="Times New Roman" pitchFamily="18" charset="0"/>
                <a:cs typeface="Times New Roman" pitchFamily="18" charset="0"/>
              </a:rPr>
              <a:t> </a:t>
            </a:r>
            <a:endParaRPr lang="kk-KZ" sz="4000" dirty="0">
              <a:latin typeface="Times New Roman" pitchFamily="18" charset="0"/>
              <a:cs typeface="Times New Roman" pitchFamily="18" charset="0"/>
            </a:endParaRPr>
          </a:p>
        </p:txBody>
      </p:sp>
      <p:sp>
        <p:nvSpPr>
          <p:cNvPr id="7" name="Прямоугольник 6"/>
          <p:cNvSpPr/>
          <p:nvPr/>
        </p:nvSpPr>
        <p:spPr>
          <a:xfrm>
            <a:off x="3347864" y="3429000"/>
            <a:ext cx="4680520" cy="1446550"/>
          </a:xfrm>
          <a:prstGeom prst="rect">
            <a:avLst/>
          </a:prstGeom>
        </p:spPr>
        <p:txBody>
          <a:bodyPr wrap="square">
            <a:spAutoFit/>
          </a:bodyPr>
          <a:lstStyle/>
          <a:p>
            <a:r>
              <a:rPr lang="kk-KZ" sz="3200" dirty="0" smtClean="0"/>
              <a:t>“</a:t>
            </a:r>
            <a:r>
              <a:rPr lang="kk-KZ" sz="4400" b="1" dirty="0" smtClean="0">
                <a:latin typeface="Times New Roman" pitchFamily="18" charset="0"/>
                <a:cs typeface="Times New Roman" pitchFamily="18" charset="0"/>
              </a:rPr>
              <a:t>Қан. Лимфа</a:t>
            </a:r>
            <a:r>
              <a:rPr lang="kk-KZ" sz="4400" b="1" dirty="0" smtClean="0">
                <a:latin typeface="Times New Roman" pitchFamily="18" charset="0"/>
                <a:cs typeface="Times New Roman" pitchFamily="18" charset="0"/>
              </a:rPr>
              <a:t>.</a:t>
            </a:r>
            <a:r>
              <a:rPr lang="kk-KZ" sz="4400" dirty="0" smtClean="0"/>
              <a:t>”</a:t>
            </a:r>
          </a:p>
          <a:p>
            <a:r>
              <a:rPr lang="kk-KZ" sz="4400" dirty="0" smtClean="0"/>
              <a:t>Генетика тобы</a:t>
            </a:r>
            <a:endParaRPr lang="ru-RU" sz="4400" dirty="0"/>
          </a:p>
        </p:txBody>
      </p:sp>
      <p:sp>
        <p:nvSpPr>
          <p:cNvPr id="4" name="Прямоугольник 3"/>
          <p:cNvSpPr/>
          <p:nvPr/>
        </p:nvSpPr>
        <p:spPr>
          <a:xfrm>
            <a:off x="2483768" y="4820797"/>
            <a:ext cx="4249612" cy="830997"/>
          </a:xfrm>
          <a:prstGeom prst="rect">
            <a:avLst/>
          </a:prstGeom>
        </p:spPr>
        <p:txBody>
          <a:bodyPr wrap="square">
            <a:spAutoFit/>
          </a:bodyPr>
          <a:lstStyle/>
          <a:p>
            <a:r>
              <a:rPr lang="kk-KZ" dirty="0">
                <a:effectLst>
                  <a:outerShdw blurRad="38100" dist="38100" dir="2700000" algn="tl">
                    <a:srgbClr val="000000">
                      <a:alpha val="43137"/>
                    </a:srgbClr>
                  </a:outerShdw>
                </a:effectLst>
                <a:latin typeface="Times New Roman" pitchFamily="18" charset="0"/>
                <a:cs typeface="Times New Roman" pitchFamily="18" charset="0"/>
              </a:rPr>
              <a:t>Лектор</a:t>
            </a:r>
            <a:r>
              <a:rPr lang="kk-KZ" dirty="0" smtClean="0">
                <a:effectLst>
                  <a:outerShdw blurRad="38100" dist="38100" dir="2700000" algn="tl">
                    <a:srgbClr val="000000">
                      <a:alpha val="43137"/>
                    </a:srgbClr>
                  </a:outerShdw>
                </a:effectLst>
                <a:latin typeface="Times New Roman" pitchFamily="18" charset="0"/>
                <a:cs typeface="Times New Roman" pitchFamily="18" charset="0"/>
              </a:rPr>
              <a:t>:   биол.ғыл.канд</a:t>
            </a:r>
            <a:r>
              <a:rPr lang="kk-KZ" dirty="0">
                <a:effectLst>
                  <a:outerShdw blurRad="38100" dist="38100" dir="2700000" algn="tl">
                    <a:srgbClr val="000000">
                      <a:alpha val="43137"/>
                    </a:srgbClr>
                  </a:outerShdw>
                </a:effectLst>
                <a:latin typeface="Times New Roman" pitchFamily="18" charset="0"/>
                <a:cs typeface="Times New Roman" pitchFamily="18" charset="0"/>
              </a:rPr>
              <a:t>.      </a:t>
            </a:r>
            <a:endParaRPr lang="kk-KZ"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kk-KZ" dirty="0" smtClean="0">
                <a:effectLst>
                  <a:outerShdw blurRad="38100" dist="38100" dir="2700000" algn="tl">
                    <a:srgbClr val="000000">
                      <a:alpha val="43137"/>
                    </a:srgbClr>
                  </a:outerShdw>
                </a:effectLst>
                <a:latin typeface="Times New Roman" pitchFamily="18" charset="0"/>
                <a:cs typeface="Times New Roman" pitchFamily="18" charset="0"/>
              </a:rPr>
              <a:t>  </a:t>
            </a:r>
            <a:r>
              <a:rPr lang="kk-KZ" dirty="0">
                <a:effectLst>
                  <a:outerShdw blurRad="38100" dist="38100" dir="2700000" algn="tl">
                    <a:srgbClr val="000000">
                      <a:alpha val="43137"/>
                    </a:srgbClr>
                  </a:outerShdw>
                </a:effectLst>
                <a:latin typeface="Times New Roman" pitchFamily="18" charset="0"/>
                <a:cs typeface="Times New Roman" pitchFamily="18" charset="0"/>
              </a:rPr>
              <a:t>Юсаева Д.А.</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0089546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9036496" cy="6740307"/>
          </a:xfrm>
          <a:prstGeom prst="rect">
            <a:avLst/>
          </a:prstGeom>
        </p:spPr>
        <p:txBody>
          <a:bodyPr wrap="square">
            <a:spAutoFit/>
          </a:bodyPr>
          <a:lstStyle/>
          <a:p>
            <a:pPr indent="288290" algn="just">
              <a:spcAft>
                <a:spcPts val="0"/>
              </a:spcAft>
            </a:pPr>
            <a:r>
              <a:rPr lang="kk-KZ" sz="1600" dirty="0">
                <a:latin typeface="Times New Roman" panose="02020603050405020304" pitchFamily="18" charset="0"/>
                <a:ea typeface="Times New Roman" panose="02020603050405020304" pitchFamily="18" charset="0"/>
                <a:cs typeface="Times New Roman" panose="02020603050405020304" pitchFamily="18" charset="0"/>
              </a:rPr>
              <a:t>Капиллярда қан оттегін ғана беріп қана қоймайды, сонымен бірге ұлпалардан көмірқышқыл газымен клетка аралық алмасудың басқа өнімдерін сіңіріп алады. Өкпеде көмірқышқыл газы капиллярлардан альвеолдарға келеді де тыныс шығарған кезде су буларымен бірге организмнен әкетіледі.</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indent="288290" algn="just">
              <a:spcAft>
                <a:spcPts val="0"/>
              </a:spcAft>
            </a:pPr>
            <a:r>
              <a:rPr lang="kk-KZ" sz="1600" dirty="0">
                <a:latin typeface="Times New Roman" panose="02020603050405020304" pitchFamily="18" charset="0"/>
                <a:ea typeface="Times New Roman" panose="02020603050405020304" pitchFamily="18" charset="0"/>
                <a:cs typeface="Times New Roman" panose="02020603050405020304" pitchFamily="18" charset="0"/>
              </a:rPr>
              <a:t>Сүтқоректілерде эритроциттер даму барысында ядросын жоғалтқан, оның ортасында ойшық пайда болады да, оны екі құрылымды дөңес тәрізді диск түрінде кездеседі. Эритроциттердің мұндай пішіні газ алмасу процесін жеңілдетеді. Осы құрылым гемоглобиннің оттегімен қанығуын қамтамасыз етеді. Осыдан пішіні дөңгелек емес, элипсоид тәрізді болады.</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indent="288290" algn="just">
              <a:spcAft>
                <a:spcPts val="0"/>
              </a:spcAft>
            </a:pPr>
            <a:r>
              <a:rPr lang="kk-KZ" sz="1600" dirty="0">
                <a:latin typeface="Times New Roman" panose="02020603050405020304" pitchFamily="18" charset="0"/>
                <a:ea typeface="Times New Roman" panose="02020603050405020304" pitchFamily="18" charset="0"/>
                <a:cs typeface="Times New Roman" panose="02020603050405020304" pitchFamily="18" charset="0"/>
              </a:rPr>
              <a:t>Қосмекенділердің эритроциттері аса ірі келеді. Бақада олардың үлкен диаметрі 23 мк, ал кіші диаметрі 16 мк.</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indent="288290" algn="just">
              <a:spcAft>
                <a:spcPts val="0"/>
              </a:spcAft>
            </a:pPr>
            <a:r>
              <a:rPr lang="kk-KZ" sz="1600" dirty="0">
                <a:latin typeface="Times New Roman" panose="02020603050405020304" pitchFamily="18" charset="0"/>
                <a:ea typeface="Times New Roman" panose="02020603050405020304" pitchFamily="18" charset="0"/>
                <a:cs typeface="Times New Roman" panose="02020603050405020304" pitchFamily="18" charset="0"/>
              </a:rPr>
              <a:t>Ірі эритроциттердің газ алмасу қызметі ұсақ эритроциттердікіне қарағанда онша жетілмегендігі түсінікті, өйткені қайсібір денені көбірек майдаласақ, оның бетінің көлеміне қатынасы күрт артады. Ал эритроциттердің оттегін қармап алуы немесе беруі оның беті арқылы іске асырылады.</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indent="288290" algn="just">
              <a:spcAft>
                <a:spcPts val="0"/>
              </a:spcAft>
            </a:pPr>
            <a:r>
              <a:rPr lang="kk-KZ" sz="1600" dirty="0">
                <a:latin typeface="Times New Roman" panose="02020603050405020304" pitchFamily="18" charset="0"/>
                <a:ea typeface="Times New Roman" panose="02020603050405020304" pitchFamily="18" charset="0"/>
                <a:cs typeface="Times New Roman" panose="02020603050405020304" pitchFamily="18" charset="0"/>
              </a:rPr>
              <a:t>Сөйтіп, эритроциттер өзінің құрылысы жағынан қан плазмасына оттегін тасушы қызметіне барынша сәйкес келеді. Өз қызметін 100 күндей атқарады. Өлген эритроциттердің орнына жілік майында түзілетін жас қызыл май клеткалары келеді. Белсенді жүретін қан жасалу процесінің арқасында қандағы эритроциттердің мөлшері орташа алғанда нормаға сәйкес келетіндей тұрақты болады.</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indent="288290" algn="just">
              <a:spcAft>
                <a:spcPts val="0"/>
              </a:spcAft>
            </a:pPr>
            <a:r>
              <a:rPr lang="kk-KZ" sz="1600" dirty="0">
                <a:latin typeface="Times New Roman" panose="02020603050405020304" pitchFamily="18" charset="0"/>
                <a:ea typeface="Times New Roman" panose="02020603050405020304" pitchFamily="18" charset="0"/>
                <a:cs typeface="Times New Roman" panose="02020603050405020304" pitchFamily="18" charset="0"/>
              </a:rPr>
              <a:t>Эритроциттер қан плазмасының құрамындағы тұздарға сезгіш. Егер қанның плазмасында тұздардың мөлшері көбейсе, онда эритроциттер жиырылып бүрісіп қалады, өйткені құрамындағы суды гипертониялық ерітіндіге береді. Гипертоникалық ерітіндіде ісінеді, олардан гемоглобин сыртқа шығады (гемолиз) одан кейін К ионы клеткаға енеді. Дені сау адамдарда күніне 200 миллиард эритроциттер өледі. Олар негізінде көк бауырда өледі. Бұл органда эритроциттер ерекше клеткалармен қоршалынып алынады (макрофагтар) олар эритроциттерді қортып жойып жібереді. Қан плазмасында белоктар 6-8%, су 90%-ды құрайды. Глобулиндер-антиденешіктер қорғаныштық қызмет ал, гормондар реттеуші қызмет атқарады.</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9108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640"/>
            <a:ext cx="9144000" cy="5909310"/>
          </a:xfrm>
          <a:prstGeom prst="rect">
            <a:avLst/>
          </a:prstGeom>
        </p:spPr>
        <p:txBody>
          <a:bodyPr wrap="square">
            <a:spAutoFit/>
          </a:bodyPr>
          <a:lstStyle/>
          <a:p>
            <a:pPr indent="288290" algn="just">
              <a:spcAft>
                <a:spcPts val="0"/>
              </a:spcAft>
            </a:pPr>
            <a:r>
              <a:rPr lang="kk-KZ" sz="1400" dirty="0">
                <a:latin typeface="Times New Roman" panose="02020603050405020304" pitchFamily="18" charset="0"/>
                <a:ea typeface="Times New Roman" panose="02020603050405020304" pitchFamily="18" charset="0"/>
                <a:cs typeface="Times New Roman" panose="02020603050405020304" pitchFamily="18" charset="0"/>
              </a:rPr>
              <a:t>Плазманың құрамындағы ферменттер: амилаза, фосфатаза, дегидрогеназалар, липазалар. Белокқа жатпайтын азотты заттар да кездеседі мысалы: амин қышқылдары, мочевина, несеп қышқылы, креатин, билирубин. Сонымен қатар плазмада липидтер, глюкоза, трикарбон қышқылдары кездеседі.</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288290" algn="just">
              <a:spcAft>
                <a:spcPts val="0"/>
              </a:spcAft>
            </a:pPr>
            <a:r>
              <a:rPr lang="kk-KZ" sz="1400" dirty="0">
                <a:latin typeface="Times New Roman" panose="02020603050405020304" pitchFamily="18" charset="0"/>
                <a:ea typeface="Times New Roman" panose="02020603050405020304" pitchFamily="18" charset="0"/>
                <a:cs typeface="Times New Roman" panose="02020603050405020304" pitchFamily="18" charset="0"/>
              </a:rPr>
              <a:t>Лейкоциттер (Leikos- түссіз) немесе қанның ақ клеткалары (құстарда 30 мың). Лейкоциттердің саны өзгермелі болады. Тамақтанған кезде олардың саны өседі. Эритроциттерден айырмашылығы – ядросы және органнелалары болуында, олар белсенділік қасиеті бар. Олардың құрамында әртүрлі қосындылар кездеседі. Мысалы: аттардың және шошқалардың лейкоциттерінде гликоген түйіршіктері көп кездеседі. </a:t>
            </a:r>
            <a:r>
              <a:rPr lang="kk-KZ" sz="1400" dirty="0" smtClean="0">
                <a:latin typeface="Times New Roman" panose="02020603050405020304" pitchFamily="18" charset="0"/>
                <a:ea typeface="Times New Roman" panose="02020603050405020304" pitchFamily="18" charset="0"/>
                <a:cs typeface="Times New Roman" panose="02020603050405020304" pitchFamily="18" charset="0"/>
              </a:rPr>
              <a:t>Олар </a:t>
            </a:r>
            <a:r>
              <a:rPr lang="kk-KZ" sz="1400" dirty="0">
                <a:latin typeface="Times New Roman" panose="02020603050405020304" pitchFamily="18" charset="0"/>
                <a:ea typeface="Times New Roman" panose="02020603050405020304" pitchFamily="18" charset="0"/>
                <a:cs typeface="Times New Roman" panose="02020603050405020304" pitchFamily="18" charset="0"/>
              </a:rPr>
              <a:t>қоректену қызметінен басқа олар, белсенді фагоциттер болып саналады. Өйткені оларда қорғаныштық қызмет басым болады. 	Қанның құрамында лейкоциттердің бірнеше түрі кездеседі. Лейкоциттер- қан клеткаларының құрамы болып табылады. Олардың қандағы мөлшері шамамен эритроциттерге қарағанда мың есе аз. Қалыпты жағдайда олардың мөлшері 1мм</a:t>
            </a:r>
            <a:r>
              <a:rPr lang="kk-KZ" sz="14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kk-KZ" sz="1400" dirty="0">
                <a:latin typeface="Times New Roman" panose="02020603050405020304" pitchFamily="18" charset="0"/>
                <a:ea typeface="Times New Roman" panose="02020603050405020304" pitchFamily="18" charset="0"/>
                <a:cs typeface="Times New Roman" panose="02020603050405020304" pitchFamily="18" charset="0"/>
              </a:rPr>
              <a:t> –де 6-8 мың аралығында.</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288290" algn="just">
              <a:spcAft>
                <a:spcPts val="0"/>
              </a:spcAft>
            </a:pPr>
            <a:r>
              <a:rPr lang="kk-KZ" sz="1400" dirty="0">
                <a:latin typeface="Times New Roman" panose="02020603050405020304" pitchFamily="18" charset="0"/>
                <a:ea typeface="Times New Roman" panose="02020603050405020304" pitchFamily="18" charset="0"/>
                <a:cs typeface="Times New Roman" panose="02020603050405020304" pitchFamily="18" charset="0"/>
              </a:rPr>
              <a:t>Лейкоциттерді 2 топқа бөлуге болады:</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288290" algn="just">
              <a:spcAft>
                <a:spcPts val="0"/>
              </a:spcAft>
            </a:pPr>
            <a:r>
              <a:rPr lang="kk-KZ" sz="1400" dirty="0">
                <a:latin typeface="Times New Roman" panose="02020603050405020304" pitchFamily="18" charset="0"/>
                <a:ea typeface="Times New Roman" panose="02020603050405020304" pitchFamily="18" charset="0"/>
                <a:cs typeface="Times New Roman" panose="02020603050405020304" pitchFamily="18" charset="0"/>
              </a:rPr>
              <a:t>Түйіршікті (гранулоциттер). Түйіршіксіз (агранулоциттер)</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288290" algn="just">
              <a:spcAft>
                <a:spcPts val="0"/>
              </a:spcAft>
            </a:pPr>
            <a:r>
              <a:rPr lang="kk-KZ" sz="1400" dirty="0">
                <a:latin typeface="Times New Roman" panose="02020603050405020304" pitchFamily="18" charset="0"/>
                <a:ea typeface="Times New Roman" panose="02020603050405020304" pitchFamily="18" charset="0"/>
                <a:cs typeface="Times New Roman" panose="02020603050405020304" pitchFamily="18" charset="0"/>
              </a:rPr>
              <a:t>Түйіршіктілер цитоплазмасында ерекше түйіршіктері болады. Олардың клеткалары сегменттеліп келеді. Гранулоциттер митоз жолымен бөлінбейді, бір түрден екінші түрге ауыспайды. Түйіршіксіздері керісінше. Түйіршіктілерге: нейтрофилдер, эозинофильдер, базофильдер жатады. Нейтрофилдер қышқылды да негізгі бояуды да қабылдайды. Эозинофилдер қышқылды қабылдайды, ал базофилдер негізгі бояуларды қабылдайды.</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288290" algn="just">
              <a:spcAft>
                <a:spcPts val="0"/>
              </a:spcAft>
            </a:pPr>
            <a:r>
              <a:rPr lang="kk-KZ" sz="1400" dirty="0">
                <a:latin typeface="Times New Roman" panose="02020603050405020304" pitchFamily="18" charset="0"/>
                <a:ea typeface="Times New Roman" panose="02020603050405020304" pitchFamily="18" charset="0"/>
                <a:cs typeface="Times New Roman" panose="02020603050405020304" pitchFamily="18" charset="0"/>
              </a:rPr>
              <a:t>Нейтрофилдер барлық лейкоциттердің 62%-құрады. Олардың диаметрі 10-12мк, түйіршіктердің көлемі 0,2-0,3мк. Нейтрофильдердің ядролары сигменттелген. Клетка неғұрлым ертерек түзілсе, оның ядросы соғұрлым көбірек сигменттерден тұрады. Олардың саны 5-ке дейін жетеді. Жас нейтрофильдердің ядролары әлі сигменттеле қоймағандықтан иілген таяқшаға ұқсас болып келеді, мұндай клетканы таяқша-ядролы клеткалар деп атайды.</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288290" algn="just">
              <a:spcAft>
                <a:spcPts val="0"/>
              </a:spcAft>
            </a:pPr>
            <a:r>
              <a:rPr lang="kk-KZ" sz="1400" dirty="0">
                <a:latin typeface="Times New Roman" panose="02020603050405020304" pitchFamily="18" charset="0"/>
                <a:ea typeface="Times New Roman" panose="02020603050405020304" pitchFamily="18" charset="0"/>
                <a:cs typeface="Times New Roman" panose="02020603050405020304" pitchFamily="18" charset="0"/>
              </a:rPr>
              <a:t>Электронды микроскоппен қарағанда нейтрофильдердің цитоплазмасында түрлі органоидтардың бары екені байқалған. </a:t>
            </a:r>
            <a:r>
              <a:rPr lang="kk-KZ" sz="1400" dirty="0" smtClean="0">
                <a:latin typeface="Times New Roman" panose="02020603050405020304" pitchFamily="18" charset="0"/>
                <a:ea typeface="Times New Roman" panose="02020603050405020304" pitchFamily="18" charset="0"/>
                <a:cs typeface="Times New Roman" panose="02020603050405020304" pitchFamily="18" charset="0"/>
              </a:rPr>
              <a:t>Нейтрофильдер- </a:t>
            </a:r>
            <a:r>
              <a:rPr lang="kk-KZ" sz="1400" dirty="0">
                <a:latin typeface="Times New Roman" panose="02020603050405020304" pitchFamily="18" charset="0"/>
                <a:ea typeface="Times New Roman" panose="02020603050405020304" pitchFamily="18" charset="0"/>
                <a:cs typeface="Times New Roman" panose="02020603050405020304" pitchFamily="18" charset="0"/>
              </a:rPr>
              <a:t>барынша активті фагоциттер. Дененің ішкі ортасына инфекция енгенде олар тамыр арнасын тастап, бірінші болып бөгде бөлшектер енген жерге ұмтылады. Егер ұсақ заттар кірсе, (мысалы бактериялар) нейтрофильдер оларды қоршап алады да</a:t>
            </a:r>
            <a:r>
              <a:rPr lang="kk-KZ" sz="1400" dirty="0">
                <a:latin typeface="Kz Times New Roman"/>
                <a:ea typeface="Times New Roman" panose="02020603050405020304" pitchFamily="18" charset="0"/>
                <a:cs typeface="Times New Roman" panose="02020603050405020304" pitchFamily="18" charset="0"/>
              </a:rPr>
              <a:t>, қортып сіңіреді.</a:t>
            </a:r>
            <a:endParaRPr lang="ru-RU" sz="1400" dirty="0">
              <a:effectLst/>
              <a:latin typeface="Kz Times New Roman"/>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1549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кан1"/>
          <p:cNvPicPr>
            <a:picLocks noChangeAspect="1" noChangeArrowheads="1"/>
          </p:cNvPicPr>
          <p:nvPr/>
        </p:nvPicPr>
        <p:blipFill>
          <a:blip r:embed="rId2" cstate="print"/>
          <a:srcRect/>
          <a:stretch>
            <a:fillRect/>
          </a:stretch>
        </p:blipFill>
        <p:spPr bwMode="auto">
          <a:xfrm>
            <a:off x="611188" y="1125538"/>
            <a:ext cx="7921625" cy="5518150"/>
          </a:xfrm>
          <a:prstGeom prst="rect">
            <a:avLst/>
          </a:prstGeom>
          <a:noFill/>
          <a:ln w="9525">
            <a:noFill/>
            <a:miter lim="800000"/>
            <a:headEnd/>
            <a:tailEnd/>
          </a:ln>
        </p:spPr>
      </p:pic>
      <p:sp>
        <p:nvSpPr>
          <p:cNvPr id="3" name="Прямоугольник 2"/>
          <p:cNvSpPr/>
          <p:nvPr/>
        </p:nvSpPr>
        <p:spPr>
          <a:xfrm>
            <a:off x="827584" y="476672"/>
            <a:ext cx="6984776" cy="523220"/>
          </a:xfrm>
          <a:prstGeom prst="rect">
            <a:avLst/>
          </a:prstGeom>
        </p:spPr>
        <p:txBody>
          <a:bodyPr wrap="square">
            <a:spAutoFit/>
          </a:bodyPr>
          <a:lstStyle/>
          <a:p>
            <a:pPr algn="ctr"/>
            <a:r>
              <a:rPr lang="kk-KZ" altLang="ru-RU" sz="2800" dirty="0"/>
              <a:t>Лейкоциттер:</a:t>
            </a:r>
            <a:endParaRPr lang="ru-RU" sz="2800" dirty="0"/>
          </a:p>
        </p:txBody>
      </p:sp>
    </p:spTree>
    <p:extLst>
      <p:ext uri="{BB962C8B-B14F-4D97-AF65-F5344CB8AC3E}">
        <p14:creationId xmlns:p14="http://schemas.microsoft.com/office/powerpoint/2010/main" val="2651759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22094" t="4443" r="17441"/>
          <a:stretch/>
        </p:blipFill>
        <p:spPr>
          <a:xfrm>
            <a:off x="-180528" y="476672"/>
            <a:ext cx="9937104" cy="6768752"/>
          </a:xfrm>
          <a:prstGeom prst="rect">
            <a:avLst/>
          </a:prstGeom>
        </p:spPr>
      </p:pic>
    </p:spTree>
    <p:extLst>
      <p:ext uri="{BB962C8B-B14F-4D97-AF65-F5344CB8AC3E}">
        <p14:creationId xmlns:p14="http://schemas.microsoft.com/office/powerpoint/2010/main" val="526984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87424"/>
            <a:ext cx="8640960" cy="7017306"/>
          </a:xfrm>
          <a:prstGeom prst="rect">
            <a:avLst/>
          </a:prstGeom>
        </p:spPr>
        <p:txBody>
          <a:bodyPr wrap="square">
            <a:spAutoFit/>
          </a:bodyPr>
          <a:lstStyle/>
          <a:p>
            <a:pPr indent="288290" algn="just">
              <a:spcAft>
                <a:spcPts val="0"/>
              </a:spcAft>
            </a:pPr>
            <a:endParaRPr lang="kk-KZ"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288290" algn="just">
              <a:spcAft>
                <a:spcPts val="0"/>
              </a:spcAft>
            </a:pPr>
            <a:endParaRPr lang="kk-KZ" sz="1600" dirty="0">
              <a:latin typeface="Times New Roman" panose="02020603050405020304" pitchFamily="18" charset="0"/>
              <a:ea typeface="Times New Roman" panose="02020603050405020304" pitchFamily="18" charset="0"/>
              <a:cs typeface="Times New Roman" panose="02020603050405020304" pitchFamily="18" charset="0"/>
            </a:endParaRPr>
          </a:p>
          <a:p>
            <a:pPr indent="288290" algn="just">
              <a:spcAft>
                <a:spcPts val="0"/>
              </a:spcAft>
            </a:pPr>
            <a:r>
              <a:rPr lang="kk-KZ" sz="2000" dirty="0" smtClean="0">
                <a:latin typeface="Times New Roman" panose="02020603050405020304" pitchFamily="18" charset="0"/>
                <a:ea typeface="Times New Roman" panose="02020603050405020304" pitchFamily="18" charset="0"/>
                <a:cs typeface="Times New Roman" panose="02020603050405020304" pitchFamily="18" charset="0"/>
              </a:rPr>
              <a:t>Организмнің </a:t>
            </a:r>
            <a:r>
              <a:rPr lang="kk-KZ" sz="2000" dirty="0">
                <a:latin typeface="Times New Roman" panose="02020603050405020304" pitchFamily="18" charset="0"/>
                <a:ea typeface="Times New Roman" panose="02020603050405020304" pitchFamily="18" charset="0"/>
                <a:cs typeface="Times New Roman" panose="02020603050405020304" pitchFamily="18" charset="0"/>
              </a:rPr>
              <a:t>зақымдануды жоюға бағытталған реакциясы-нейтрофильді реакция. Міне сондықтан олар арнаулы лейкоциттер және микрофагтар деген атау алған. Соңғы атауды 1883 жылы орыс ғалымы И.Н.Мечников ұсынған.</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indent="288290" algn="just">
              <a:spcAft>
                <a:spcPts val="0"/>
              </a:spcAft>
            </a:pPr>
            <a:r>
              <a:rPr lang="kk-KZ" sz="2000" dirty="0">
                <a:latin typeface="Times New Roman" panose="02020603050405020304" pitchFamily="18" charset="0"/>
                <a:ea typeface="Times New Roman" panose="02020603050405020304" pitchFamily="18" charset="0"/>
                <a:cs typeface="Times New Roman" panose="02020603050405020304" pitchFamily="18" charset="0"/>
              </a:rPr>
              <a:t>Эозинофильдердің мөлшері қалыпты жағдайда 3-4%.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Организмде</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глистер</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құрттар</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болса</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олардың</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мөлшері</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күрт</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артады</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Ядролары</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2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сегменттен</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тұрады</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Эозинофильдер</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нейтрофильдерге</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қарағанда</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аз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қозғалады</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Олардың</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диаметрі</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12-14мк.</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indent="288290" algn="just">
              <a:spcAft>
                <a:spcPts val="0"/>
              </a:spcAft>
            </a:pP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Базофильдер</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0,5-1%.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Базофильдердің</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қандағы</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мөлшері</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0,1 –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ден</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2 %</a:t>
            </a:r>
            <a:r>
              <a:rPr lang="kk-KZ" sz="2000" dirty="0">
                <a:latin typeface="Times New Roman" panose="02020603050405020304" pitchFamily="18" charset="0"/>
                <a:ea typeface="Times New Roman" panose="02020603050405020304" pitchFamily="18" charset="0"/>
                <a:cs typeface="Times New Roman" panose="02020603050405020304" pitchFamily="18" charset="0"/>
              </a:rPr>
              <a:t> ды құрайды. Ал құстарда біршама көп (3-4%). Бұлар өте үлкен клеткалар мысалы; сиырларда және жылқыда олардың диаметрі 8-14 мк болып келеді. Базофиль грануллаларында гепарин заты кездеседі, олар қанның ұюына қарсы әсер етеді. Ядросы аз сегменттелген. Түйіршіктерінде гистамин мен гепарин бар екені анықталды. </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indent="288290" algn="just">
              <a:spcAft>
                <a:spcPts val="0"/>
              </a:spcAft>
            </a:pPr>
            <a:r>
              <a:rPr lang="kk-KZ" sz="2000" dirty="0">
                <a:latin typeface="Times New Roman" panose="02020603050405020304" pitchFamily="18" charset="0"/>
                <a:ea typeface="Times New Roman" panose="02020603050405020304" pitchFamily="18" charset="0"/>
                <a:cs typeface="Times New Roman" panose="02020603050405020304" pitchFamily="18" charset="0"/>
              </a:rPr>
              <a:t>Түйіршіктері жоқ лейкоциттер-агранулоциттер деп аталады. Агронулоциттер (түйіршіктері жоқ лейкоциттер). Қанның аз маманданған клеткалары. Қанның құрамында олар аз уақыт қана болады. Перифириялық қандарда олар аз уақыт болады, өйткені олар дәнекер ұлпасының тамырларына шығып кетеді. Олар құрылысы жағынан әртүрлі және өзгермелі.</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indent="288290" algn="just">
              <a:spcAft>
                <a:spcPts val="0"/>
              </a:spcAft>
            </a:pPr>
            <a:r>
              <a:rPr lang="kk-KZ" sz="1800"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3150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640"/>
            <a:ext cx="9144000" cy="6001643"/>
          </a:xfrm>
          <a:prstGeom prst="rect">
            <a:avLst/>
          </a:prstGeom>
        </p:spPr>
        <p:txBody>
          <a:bodyPr wrap="square">
            <a:spAutoFit/>
          </a:bodyPr>
          <a:lstStyle/>
          <a:p>
            <a:pPr algn="just">
              <a:spcAft>
                <a:spcPts val="0"/>
              </a:spcAft>
            </a:pPr>
            <a:r>
              <a:rPr lang="kk-KZ" sz="1600" dirty="0">
                <a:latin typeface="Times New Roman" panose="02020603050405020304" pitchFamily="18" charset="0"/>
                <a:ea typeface="Times New Roman" panose="02020603050405020304" pitchFamily="18" charset="0"/>
                <a:cs typeface="Times New Roman" panose="02020603050405020304" pitchFamily="18" charset="0"/>
              </a:rPr>
              <a:t>Лимфоциттер - өте көп таралған лейкоциттердің бір түрі. Көптеген үй жануарларында және құстарда олардың сандары 40-60%-н алып жатады.  Организмде лейкоциттердің, үлкен, орташа және кішкене түрлері кездеседі.  Кіші лимфоциттердің диаметрі 4,5-6,5мк, ал орташа лимфоциттердің диаметрі 6,5-10мк, ал үлкендерінікі 10-18мк.  Лимфоциттердің ядролары сегменттелмеген. Олардың мөлшері ересек адамдарда 24-30% аралығында. Қалыпты жағдайда лимфоциттер тек лимфалық қан жасау мүшелерінде жиналып жатады. Лимфоциттердің клетка органоидтары жақсы жетілген.</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kk-KZ" sz="1600" dirty="0" smtClean="0">
                <a:latin typeface="Times New Roman" panose="02020603050405020304" pitchFamily="18" charset="0"/>
                <a:ea typeface="Times New Roman" panose="02020603050405020304" pitchFamily="18" charset="0"/>
                <a:cs typeface="Times New Roman" panose="02020603050405020304" pitchFamily="18" charset="0"/>
              </a:rPr>
              <a:t>Лимфоциттер </a:t>
            </a:r>
            <a:r>
              <a:rPr lang="kk-KZ" sz="1600" dirty="0">
                <a:latin typeface="Times New Roman" panose="02020603050405020304" pitchFamily="18" charset="0"/>
                <a:ea typeface="Times New Roman" panose="02020603050405020304" pitchFamily="18" charset="0"/>
                <a:cs typeface="Times New Roman" panose="02020603050405020304" pitchFamily="18" charset="0"/>
              </a:rPr>
              <a:t>организмде қорғаныштық ролін атқарады, сондай ақ жарақаттанудан кейін регенерация кезіндегі ұлпалық процесстердің стимуляторлары болып табылады. Бұндай қызметті борпылдақ дәнекер ұлпасының құрамында атқарады.Олар 20мк-ға жететін фагоциттерге айналғандықтан И.Н.Мечников макрофагтар деп атаған. Олар трефондардың көзі болып табылады. Г.К.Хрущов көрсеткендей, осы трефондардың әсерінен жарақаттың жазылып-бітуі тездейді. Лимфоциттер клеткалардың екі популяциясынан тұрады. Тимусқа тәуелді лейкоциттер немесе тимоциттер. Тимустан шыққаннан кейін бұларды Т-лимфоциттер дейді. Т-лимфоциттер клеткалық иммунитет жүйесіне жауапты. Олар бөгде заттарды жойып жібереді. Сонымен қатар қан жасалу бағытын анықтайды. В-лимфоциттер. Лимфоциттердің бұл түрі алғаш рет фабрицус бұрсалары (bursa-дорба) деп аталатын құстың лимфоидтық мүшесінде байқалатындықтан аталған. В-лимфоциттер гуморальдық иммунитет жүйесіне жауапты. Арнаулы белоктар антиденелерді бөліп, организмді инфекциялардан қорғайды.</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kk-KZ" sz="1600" dirty="0">
                <a:latin typeface="Times New Roman" panose="02020603050405020304" pitchFamily="18" charset="0"/>
                <a:ea typeface="Times New Roman" panose="02020603050405020304" pitchFamily="18" charset="0"/>
                <a:cs typeface="Times New Roman" panose="02020603050405020304" pitchFamily="18" charset="0"/>
              </a:rPr>
              <a:t>Моноциттер-лейкоциттердің ішіндегі ең ірілері. Олардың диаметрі 20мк-ға жетеді. Ядролары бұршақ тәрізді және эксцентрлі жатады. Олардың цитоплазмасында органоидтары жақсы жетілген. Моноциттерді қанның макрофагы деп қарастыруға болады.</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kk-KZ"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kk-KZ" sz="1600" dirty="0">
                <a:latin typeface="Times New Roman" panose="02020603050405020304" pitchFamily="18" charset="0"/>
                <a:ea typeface="Times New Roman" panose="02020603050405020304" pitchFamily="18" charset="0"/>
                <a:cs typeface="Times New Roman" panose="02020603050405020304" pitchFamily="18" charset="0"/>
              </a:rPr>
              <a:t>Тромбопластин-фибриноген белогін синтездейді. Сонымен қан полифункциональді ұлпа- күрделі химиялық құрамы бар.</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5268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8640960" cy="6186309"/>
          </a:xfrm>
          <a:prstGeom prst="rect">
            <a:avLst/>
          </a:prstGeom>
        </p:spPr>
        <p:txBody>
          <a:bodyPr wrap="square">
            <a:spAutoFit/>
          </a:bodyPr>
          <a:lstStyle/>
          <a:p>
            <a:pPr algn="just">
              <a:spcAft>
                <a:spcPts val="0"/>
              </a:spcAft>
            </a:pPr>
            <a:r>
              <a:rPr lang="kk-KZ" sz="2200" dirty="0">
                <a:latin typeface="Times New Roman" panose="02020603050405020304" pitchFamily="18" charset="0"/>
                <a:ea typeface="Times New Roman" panose="02020603050405020304" pitchFamily="18" charset="0"/>
                <a:cs typeface="Times New Roman" panose="02020603050405020304" pitchFamily="18" charset="0"/>
              </a:rPr>
              <a:t>Лейкоциттердің проценттік көрсеткіші дені сау адамдарда:</a:t>
            </a:r>
            <a:endParaRPr lang="ru-RU"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kk-KZ" sz="2200" dirty="0">
                <a:latin typeface="Times New Roman" panose="02020603050405020304" pitchFamily="18" charset="0"/>
                <a:ea typeface="Times New Roman" panose="02020603050405020304" pitchFamily="18" charset="0"/>
                <a:cs typeface="Times New Roman" panose="02020603050405020304" pitchFamily="18" charset="0"/>
              </a:rPr>
              <a:t>Базофильдер 0-0,5%   Эозинофильдер 3-4% Таяқшалы нейтрофильдер 63-67%</a:t>
            </a:r>
            <a:endParaRPr lang="ru-RU"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kk-KZ" sz="2200" dirty="0">
                <a:latin typeface="Times New Roman" panose="02020603050405020304" pitchFamily="18" charset="0"/>
                <a:ea typeface="Times New Roman" panose="02020603050405020304" pitchFamily="18" charset="0"/>
                <a:cs typeface="Times New Roman" panose="02020603050405020304" pitchFamily="18" charset="0"/>
              </a:rPr>
              <a:t>Лимфоциттер 24-30%  Моноциттер 6-8%</a:t>
            </a:r>
            <a:endParaRPr lang="ru-RU"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kk-KZ" sz="2200" dirty="0">
                <a:latin typeface="Times New Roman" panose="02020603050405020304" pitchFamily="18" charset="0"/>
                <a:ea typeface="Times New Roman" panose="02020603050405020304" pitchFamily="18" charset="0"/>
                <a:cs typeface="Times New Roman" panose="02020603050405020304" pitchFamily="18" charset="0"/>
              </a:rPr>
              <a:t>Түрлі ауру кезінде олардың қайсы бірі азайып не көбеюі байқалады.</a:t>
            </a:r>
            <a:endParaRPr lang="ru-RU"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kk-KZ" sz="2200" dirty="0">
                <a:latin typeface="Times New Roman" panose="02020603050405020304" pitchFamily="18" charset="0"/>
                <a:ea typeface="Times New Roman" panose="02020603050405020304" pitchFamily="18" charset="0"/>
                <a:cs typeface="Times New Roman" panose="02020603050405020304" pitchFamily="18" charset="0"/>
              </a:rPr>
              <a:t>Тромбоциттер олар адамда клетка емес, клетканың бөліктері сияқты, сондықтан қан пластинкалары деп аталады. Функциялық жағынан сүтқоректілер мен адамның қан пластинкалары омыртқалылардан басқа кластарының тромбоциттеріне ұқсас. Олар бір бірімен жабысып кесек жасайтын қасиеті бар, ал ең бастысы қан ұю процессіне қатысатын тромбокиназа ферменттеріне бастама береді. Адамның қан пластинкасы өте кішкене 2-3мк, оның есесіне олардың саны өте көп 1мм-де 150000-300000.</a:t>
            </a:r>
            <a:endParaRPr lang="ru-RU" sz="2200" dirty="0">
              <a:latin typeface="Times New Roman" panose="02020603050405020304" pitchFamily="18" charset="0"/>
              <a:ea typeface="Times New Roman" panose="02020603050405020304" pitchFamily="18" charset="0"/>
              <a:cs typeface="Times New Roman" panose="02020603050405020304" pitchFamily="18" charset="0"/>
            </a:endParaRPr>
          </a:p>
          <a:p>
            <a:pPr indent="288290" algn="just">
              <a:spcAft>
                <a:spcPts val="0"/>
              </a:spcAft>
            </a:pPr>
            <a:r>
              <a:rPr lang="kk-KZ" sz="2200" dirty="0">
                <a:latin typeface="Times New Roman" panose="02020603050405020304" pitchFamily="18" charset="0"/>
                <a:ea typeface="Times New Roman" panose="02020603050405020304" pitchFamily="18" charset="0"/>
                <a:cs typeface="Times New Roman" panose="02020603050405020304" pitchFamily="18" charset="0"/>
              </a:rPr>
              <a:t>Қан пластинкасының үстіңгі бетінде сиаломуциндер орналасқан олардың маңызы қан пластинкасын бір-біріне жабыстырып тұрады. Қан пластинкасы қанның ұюына қатысады</a:t>
            </a:r>
            <a:endParaRPr lang="ru-RU" sz="2200" dirty="0"/>
          </a:p>
        </p:txBody>
      </p:sp>
    </p:spTree>
    <p:extLst>
      <p:ext uri="{BB962C8B-B14F-4D97-AF65-F5344CB8AC3E}">
        <p14:creationId xmlns:p14="http://schemas.microsoft.com/office/powerpoint/2010/main" val="3610654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0" y="-24"/>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big_1Acuteleukemia270712_img1.jpg"/>
          <p:cNvPicPr>
            <a:picLocks noChangeAspect="1" noChangeArrowheads="1"/>
          </p:cNvPicPr>
          <p:nvPr/>
        </p:nvPicPr>
        <p:blipFill>
          <a:blip r:embed="rId2" cstate="print"/>
          <a:srcRect/>
          <a:stretch>
            <a:fillRect/>
          </a:stretch>
        </p:blipFill>
        <p:spPr bwMode="auto">
          <a:xfrm>
            <a:off x="857224" y="500042"/>
            <a:ext cx="7267602" cy="577468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kk-KZ" altLang="ru-RU" dirty="0" smtClean="0">
                <a:solidFill>
                  <a:srgbClr val="CC00CC"/>
                </a:solidFill>
                <a:latin typeface="Times New Roman" pitchFamily="18" charset="0"/>
                <a:cs typeface="Times New Roman" pitchFamily="18" charset="0"/>
              </a:rPr>
              <a:t>Қан қызметтері:</a:t>
            </a:r>
            <a:endParaRPr lang="ru-RU" altLang="ru-RU" dirty="0" smtClean="0">
              <a:solidFill>
                <a:srgbClr val="CC00CC"/>
              </a:solidFill>
              <a:latin typeface="Times New Roman" pitchFamily="18" charset="0"/>
              <a:cs typeface="Times New Roman" pitchFamily="18" charset="0"/>
            </a:endParaRPr>
          </a:p>
        </p:txBody>
      </p:sp>
      <p:sp>
        <p:nvSpPr>
          <p:cNvPr id="13315" name="Rectangle 3"/>
          <p:cNvSpPr>
            <a:spLocks noGrp="1" noChangeArrowheads="1"/>
          </p:cNvSpPr>
          <p:nvPr>
            <p:ph idx="1"/>
          </p:nvPr>
        </p:nvSpPr>
        <p:spPr>
          <a:xfrm>
            <a:off x="457200" y="1628775"/>
            <a:ext cx="8220075" cy="4467225"/>
          </a:xfrm>
        </p:spPr>
        <p:txBody>
          <a:bodyPr/>
          <a:lstStyle/>
          <a:p>
            <a:pPr eaLnBrk="1" hangingPunct="1">
              <a:lnSpc>
                <a:spcPct val="80000"/>
              </a:lnSpc>
            </a:pPr>
            <a:r>
              <a:rPr lang="kk-KZ" altLang="ru-RU" b="1" u="sng" dirty="0" smtClean="0">
                <a:solidFill>
                  <a:srgbClr val="CC00CC"/>
                </a:solidFill>
                <a:latin typeface="Times New Roman" pitchFamily="18" charset="0"/>
                <a:cs typeface="Times New Roman" pitchFamily="18" charset="0"/>
              </a:rPr>
              <a:t>Тыныс алуға қатысу-</a:t>
            </a:r>
            <a:r>
              <a:rPr lang="kk-KZ" altLang="ru-RU" u="sng" dirty="0" smtClean="0">
                <a:latin typeface="Times New Roman" pitchFamily="18" charset="0"/>
                <a:cs typeface="Times New Roman" pitchFamily="18" charset="0"/>
              </a:rPr>
              <a:t> </a:t>
            </a:r>
            <a:r>
              <a:rPr lang="kk-KZ" altLang="ru-RU" sz="2800" dirty="0" smtClean="0">
                <a:latin typeface="Times New Roman" pitchFamily="18" charset="0"/>
                <a:cs typeface="Times New Roman" pitchFamily="18" charset="0"/>
              </a:rPr>
              <a:t>оттегіні өкпеден бүкіл мүшелерге, ал көмірқышқыл газын мүшелерден өкпеге тасмалдайды.</a:t>
            </a:r>
          </a:p>
          <a:p>
            <a:pPr eaLnBrk="1" hangingPunct="1">
              <a:lnSpc>
                <a:spcPct val="80000"/>
              </a:lnSpc>
            </a:pPr>
            <a:r>
              <a:rPr lang="kk-KZ" altLang="ru-RU" b="1" u="sng" dirty="0" smtClean="0">
                <a:solidFill>
                  <a:srgbClr val="CC00CC"/>
                </a:solidFill>
                <a:latin typeface="Times New Roman" pitchFamily="18" charset="0"/>
                <a:cs typeface="Times New Roman" pitchFamily="18" charset="0"/>
              </a:rPr>
              <a:t>Трофикалық қызмет-</a:t>
            </a:r>
            <a:r>
              <a:rPr lang="kk-KZ" altLang="ru-RU" u="sng" dirty="0" smtClean="0">
                <a:latin typeface="Times New Roman" pitchFamily="18" charset="0"/>
                <a:cs typeface="Times New Roman" pitchFamily="18" charset="0"/>
              </a:rPr>
              <a:t> </a:t>
            </a:r>
            <a:r>
              <a:rPr lang="kk-KZ" altLang="ru-RU" sz="2800" dirty="0" smtClean="0">
                <a:latin typeface="Times New Roman" pitchFamily="18" charset="0"/>
                <a:cs typeface="Times New Roman" pitchFamily="18" charset="0"/>
              </a:rPr>
              <a:t>мүшелерді қоректік затпен қамтамасыз етеді.</a:t>
            </a:r>
          </a:p>
          <a:p>
            <a:pPr eaLnBrk="1" hangingPunct="1">
              <a:lnSpc>
                <a:spcPct val="80000"/>
              </a:lnSpc>
            </a:pPr>
            <a:r>
              <a:rPr lang="kk-KZ" altLang="ru-RU" b="1" u="sng" dirty="0" smtClean="0">
                <a:solidFill>
                  <a:srgbClr val="CC00CC"/>
                </a:solidFill>
                <a:latin typeface="Times New Roman" pitchFamily="18" charset="0"/>
                <a:cs typeface="Times New Roman" pitchFamily="18" charset="0"/>
              </a:rPr>
              <a:t>Қорғаныш-гуморальды қызмет-</a:t>
            </a:r>
            <a:r>
              <a:rPr lang="kk-KZ" altLang="ru-RU" u="sng" dirty="0" smtClean="0">
                <a:latin typeface="Times New Roman" pitchFamily="18" charset="0"/>
                <a:cs typeface="Times New Roman" pitchFamily="18" charset="0"/>
              </a:rPr>
              <a:t> </a:t>
            </a:r>
            <a:r>
              <a:rPr lang="kk-KZ" altLang="ru-RU" sz="2800" dirty="0" smtClean="0">
                <a:latin typeface="Times New Roman" pitchFamily="18" charset="0"/>
                <a:cs typeface="Times New Roman" pitchFamily="18" charset="0"/>
              </a:rPr>
              <a:t>жасушалық иммунитетке қатысып, жарақаттану кезінде қанның ұюына қатысу.</a:t>
            </a:r>
          </a:p>
          <a:p>
            <a:pPr eaLnBrk="1" hangingPunct="1">
              <a:lnSpc>
                <a:spcPct val="80000"/>
              </a:lnSpc>
            </a:pPr>
            <a:r>
              <a:rPr lang="kk-KZ" altLang="ru-RU" b="1" u="sng" dirty="0" smtClean="0">
                <a:solidFill>
                  <a:srgbClr val="CC00CC"/>
                </a:solidFill>
                <a:latin typeface="Times New Roman" pitchFamily="18" charset="0"/>
                <a:cs typeface="Times New Roman" pitchFamily="18" charset="0"/>
              </a:rPr>
              <a:t>Ішкі гомеостазды сақтау-</a:t>
            </a:r>
            <a:r>
              <a:rPr lang="kk-KZ" altLang="ru-RU" u="sng" dirty="0" smtClean="0">
                <a:latin typeface="Times New Roman" pitchFamily="18" charset="0"/>
                <a:cs typeface="Times New Roman" pitchFamily="18" charset="0"/>
              </a:rPr>
              <a:t> </a:t>
            </a:r>
            <a:r>
              <a:rPr lang="kk-KZ" altLang="ru-RU" sz="2400" dirty="0" smtClean="0">
                <a:latin typeface="Times New Roman" pitchFamily="18" charset="0"/>
                <a:cs typeface="Times New Roman" pitchFamily="18" charset="0"/>
              </a:rPr>
              <a:t>ішкі ортаның тұрақтылығын сақтау.</a:t>
            </a:r>
            <a:endParaRPr lang="ru-RU" altLang="ru-RU" sz="2400"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467544" y="764704"/>
            <a:ext cx="7992888" cy="3631763"/>
          </a:xfrm>
          <a:prstGeom prst="rect">
            <a:avLst/>
          </a:prstGeom>
          <a:noFill/>
          <a:ln w="9525">
            <a:noFill/>
            <a:miter lim="800000"/>
            <a:headEnd/>
            <a:tailEnd/>
          </a:ln>
        </p:spPr>
        <p:txBody>
          <a:bodyPr wrap="square">
            <a:spAutoFit/>
          </a:bodyPr>
          <a:lstStyle/>
          <a:p>
            <a:pPr algn="ctr">
              <a:spcBef>
                <a:spcPct val="50000"/>
              </a:spcBef>
            </a:pPr>
            <a:r>
              <a:rPr lang="kk-KZ" sz="4800" b="1" dirty="0">
                <a:solidFill>
                  <a:srgbClr val="990033"/>
                </a:solidFill>
              </a:rPr>
              <a:t>Жоспары:</a:t>
            </a:r>
          </a:p>
          <a:p>
            <a:pPr>
              <a:spcBef>
                <a:spcPct val="50000"/>
              </a:spcBef>
            </a:pPr>
            <a:r>
              <a:rPr lang="kk-KZ" sz="2800" b="1" dirty="0">
                <a:latin typeface="Times New Roman" pitchFamily="18" charset="0"/>
                <a:cs typeface="Times New Roman" pitchFamily="18" charset="0"/>
              </a:rPr>
              <a:t>1. Қан мен лимфаның қызметі.</a:t>
            </a:r>
          </a:p>
          <a:p>
            <a:r>
              <a:rPr lang="kk-KZ" sz="2800" b="1" dirty="0">
                <a:latin typeface="Times New Roman" pitchFamily="18" charset="0"/>
                <a:cs typeface="Times New Roman" pitchFamily="18" charset="0"/>
              </a:rPr>
              <a:t>2. Қан құрамы. Қан плазмасы.</a:t>
            </a:r>
          </a:p>
          <a:p>
            <a:r>
              <a:rPr lang="kk-KZ" sz="2800" b="1" dirty="0">
                <a:latin typeface="Times New Roman" pitchFamily="18" charset="0"/>
                <a:cs typeface="Times New Roman" pitchFamily="18" charset="0"/>
              </a:rPr>
              <a:t>3. Қанның формалық элементтері.</a:t>
            </a:r>
          </a:p>
          <a:p>
            <a:r>
              <a:rPr lang="kk-KZ" sz="2800" b="1" dirty="0">
                <a:latin typeface="Times New Roman" pitchFamily="18" charset="0"/>
                <a:cs typeface="Times New Roman" pitchFamily="18" charset="0"/>
              </a:rPr>
              <a:t>а. Эритроциттер</a:t>
            </a:r>
          </a:p>
          <a:p>
            <a:r>
              <a:rPr lang="kk-KZ" sz="2800" b="1" dirty="0">
                <a:latin typeface="Times New Roman" pitchFamily="18" charset="0"/>
                <a:cs typeface="Times New Roman" pitchFamily="18" charset="0"/>
              </a:rPr>
              <a:t>б. Лейкоциттер</a:t>
            </a:r>
          </a:p>
          <a:p>
            <a:r>
              <a:rPr lang="kk-KZ" sz="2800" b="1" dirty="0">
                <a:latin typeface="Times New Roman" pitchFamily="18" charset="0"/>
                <a:cs typeface="Times New Roman" pitchFamily="18" charset="0"/>
              </a:rPr>
              <a:t>в. Тромбоциттер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457200" y="214313"/>
            <a:ext cx="8486775" cy="1081087"/>
          </a:xfrm>
        </p:spPr>
        <p:txBody>
          <a:bodyPr/>
          <a:lstStyle/>
          <a:p>
            <a:pPr algn="ctr"/>
            <a:r>
              <a:rPr lang="ru-RU" smtClean="0"/>
              <a:t>Адам </a:t>
            </a:r>
            <a:r>
              <a:rPr lang="kk-KZ" smtClean="0"/>
              <a:t>қанының жағындысы</a:t>
            </a:r>
            <a:endParaRPr lang="ru-RU" smtClean="0"/>
          </a:p>
        </p:txBody>
      </p:sp>
      <p:pic>
        <p:nvPicPr>
          <p:cNvPr id="13315" name="Рисунок 2" descr="Рис"/>
          <p:cNvPicPr>
            <a:picLocks noChangeAspect="1" noChangeArrowheads="1"/>
          </p:cNvPicPr>
          <p:nvPr/>
        </p:nvPicPr>
        <p:blipFill>
          <a:blip r:embed="rId2" cstate="print"/>
          <a:srcRect/>
          <a:stretch>
            <a:fillRect/>
          </a:stretch>
        </p:blipFill>
        <p:spPr bwMode="auto">
          <a:xfrm>
            <a:off x="899592" y="1285860"/>
            <a:ext cx="7696698" cy="52578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528392" y="188640"/>
            <a:ext cx="5724128" cy="1631216"/>
          </a:xfrm>
          <a:prstGeom prst="rect">
            <a:avLst/>
          </a:prstGeom>
        </p:spPr>
        <p:txBody>
          <a:bodyPr wrap="square">
            <a:spAutoFit/>
          </a:bodyPr>
          <a:lstStyle/>
          <a:p>
            <a:r>
              <a:rPr lang="kk-KZ" sz="2000" dirty="0" smtClean="0">
                <a:latin typeface="Times New Roman" pitchFamily="18" charset="0"/>
                <a:cs typeface="Times New Roman" pitchFamily="18" charset="0"/>
              </a:rPr>
              <a:t>Эритроциттер</a:t>
            </a:r>
            <a:r>
              <a:rPr lang="kk-KZ" sz="2000" b="0" dirty="0" smtClean="0">
                <a:latin typeface="Times New Roman" pitchFamily="18" charset="0"/>
                <a:cs typeface="Times New Roman" pitchFamily="18" charset="0"/>
              </a:rPr>
              <a:t> – ядросы жоқ, гантельге ұқсайды.  Адамның 1 мл қанында 4-5миллиард. Сыртқы және ішкі орта факторлар әсерінен эритроциттер мөлшері өзгереді. Эритроциттер көбеюі – эритроцитоз, азаюы – эритропения деп аталады.</a:t>
            </a:r>
          </a:p>
        </p:txBody>
      </p:sp>
      <p:sp>
        <p:nvSpPr>
          <p:cNvPr id="8" name="Прямоугольник 7"/>
          <p:cNvSpPr/>
          <p:nvPr/>
        </p:nvSpPr>
        <p:spPr>
          <a:xfrm>
            <a:off x="0" y="3501008"/>
            <a:ext cx="6012160" cy="3170099"/>
          </a:xfrm>
          <a:prstGeom prst="rect">
            <a:avLst/>
          </a:prstGeom>
        </p:spPr>
        <p:txBody>
          <a:bodyPr wrap="square">
            <a:spAutoFit/>
          </a:bodyPr>
          <a:lstStyle/>
          <a:p>
            <a:pPr>
              <a:buFont typeface="Wingdings" pitchFamily="2" charset="2"/>
              <a:buChar char="ü"/>
            </a:pPr>
            <a:r>
              <a:rPr lang="kk-KZ" sz="2000" b="0" dirty="0" smtClean="0"/>
              <a:t> тыныс алу – ол тыныс алу пигменті гемоглобин арқылы өзіне оттегі мен көмірқышқыл газын қосып алатын қасиеті бар;</a:t>
            </a:r>
          </a:p>
          <a:p>
            <a:pPr>
              <a:buFont typeface="Wingdings" pitchFamily="2" charset="2"/>
              <a:buChar char="ü"/>
            </a:pPr>
            <a:r>
              <a:rPr lang="kk-KZ" sz="2000" b="0" dirty="0" smtClean="0"/>
              <a:t> қоректік – қоректік заттарды ас қорыту ағзаларынан жасушаларға тасымалдайды;</a:t>
            </a:r>
          </a:p>
          <a:p>
            <a:pPr>
              <a:buFont typeface="Wingdings" pitchFamily="2" charset="2"/>
              <a:buChar char="ü"/>
            </a:pPr>
            <a:r>
              <a:rPr lang="kk-KZ" sz="2000" b="0" dirty="0" smtClean="0"/>
              <a:t> қорғаныс - эритроциттер токсиндерді антиденелер арқылы байланыстырады, қан ұюға қатысады;</a:t>
            </a:r>
          </a:p>
          <a:p>
            <a:pPr>
              <a:buFont typeface="Wingdings" pitchFamily="2" charset="2"/>
              <a:buChar char="ü"/>
            </a:pPr>
            <a:r>
              <a:rPr lang="kk-KZ" sz="2000" b="0" dirty="0" smtClean="0"/>
              <a:t> ферментативтік - әр түрлі ферменттердің тасушысы.</a:t>
            </a:r>
            <a:endParaRPr lang="kk-KZ" sz="2000" b="0" dirty="0"/>
          </a:p>
        </p:txBody>
      </p:sp>
      <p:sp>
        <p:nvSpPr>
          <p:cNvPr id="9" name="Прямоугольник 8"/>
          <p:cNvSpPr/>
          <p:nvPr/>
        </p:nvSpPr>
        <p:spPr>
          <a:xfrm>
            <a:off x="4067944" y="2852936"/>
            <a:ext cx="3900620" cy="461665"/>
          </a:xfrm>
          <a:prstGeom prst="rect">
            <a:avLst/>
          </a:prstGeom>
        </p:spPr>
        <p:txBody>
          <a:bodyPr wrap="none">
            <a:spAutoFit/>
          </a:bodyPr>
          <a:lstStyle/>
          <a:p>
            <a:r>
              <a:rPr lang="ru-RU" dirty="0" err="1" smtClean="0">
                <a:solidFill>
                  <a:srgbClr val="FF0000"/>
                </a:solidFill>
                <a:latin typeface="Times New Roman" pitchFamily="18" charset="0"/>
                <a:cs typeface="Times New Roman" pitchFamily="18" charset="0"/>
              </a:rPr>
              <a:t>Эритроциттердің қызметі:</a:t>
            </a:r>
            <a:endParaRPr lang="ru-RU" b="0" dirty="0" smtClean="0">
              <a:solidFill>
                <a:srgbClr val="FF0000"/>
              </a:solidFill>
              <a:latin typeface="Times New Roman" pitchFamily="18" charset="0"/>
              <a:cs typeface="Times New Roman" pitchFamily="18" charset="0"/>
            </a:endParaRPr>
          </a:p>
        </p:txBody>
      </p:sp>
      <p:pic>
        <p:nvPicPr>
          <p:cNvPr id="11" name="Picture 3" descr="1"/>
          <p:cNvPicPr>
            <a:picLocks noChangeAspect="1" noChangeArrowheads="1"/>
          </p:cNvPicPr>
          <p:nvPr/>
        </p:nvPicPr>
        <p:blipFill>
          <a:blip r:embed="rId2" cstate="print"/>
          <a:srcRect/>
          <a:stretch>
            <a:fillRect/>
          </a:stretch>
        </p:blipFill>
        <p:spPr bwMode="auto">
          <a:xfrm>
            <a:off x="0" y="0"/>
            <a:ext cx="3371306" cy="3428999"/>
          </a:xfrm>
          <a:prstGeom prst="rect">
            <a:avLst/>
          </a:prstGeom>
          <a:noFill/>
          <a:ln w="57150">
            <a:solidFill>
              <a:srgbClr val="FF7C5D"/>
            </a:solidFill>
            <a:miter lim="800000"/>
            <a:headEnd/>
            <a:tailEnd/>
          </a:ln>
        </p:spPr>
      </p:pic>
      <p:pic>
        <p:nvPicPr>
          <p:cNvPr id="5122" name="Picture 2" descr="C:\Users\User\Desktop\images (2).jpg"/>
          <p:cNvPicPr>
            <a:picLocks noChangeAspect="1" noChangeArrowheads="1"/>
          </p:cNvPicPr>
          <p:nvPr/>
        </p:nvPicPr>
        <p:blipFill>
          <a:blip r:embed="rId3" cstate="print"/>
          <a:srcRect/>
          <a:stretch>
            <a:fillRect/>
          </a:stretch>
        </p:blipFill>
        <p:spPr bwMode="auto">
          <a:xfrm>
            <a:off x="5829574" y="3929066"/>
            <a:ext cx="3314426" cy="24288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blinds(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6660232" cy="2554545"/>
          </a:xfrm>
          <a:prstGeom prst="rect">
            <a:avLst/>
          </a:prstGeom>
        </p:spPr>
        <p:txBody>
          <a:bodyPr wrap="square">
            <a:spAutoFit/>
          </a:bodyPr>
          <a:lstStyle/>
          <a:p>
            <a:r>
              <a:rPr lang="kk-KZ" sz="2000" dirty="0" smtClean="0">
                <a:solidFill>
                  <a:srgbClr val="FFFFCC"/>
                </a:solidFill>
                <a:latin typeface="Times New Roman" pitchFamily="18" charset="0"/>
                <a:cs typeface="Times New Roman" pitchFamily="18" charset="0"/>
              </a:rPr>
              <a:t>Лейкоциттер</a:t>
            </a:r>
            <a:r>
              <a:rPr lang="kk-KZ" sz="2000" b="0" dirty="0" smtClean="0">
                <a:solidFill>
                  <a:srgbClr val="FFFFCC"/>
                </a:solidFill>
                <a:latin typeface="Times New Roman" pitchFamily="18" charset="0"/>
                <a:cs typeface="Times New Roman" pitchFamily="18" charset="0"/>
              </a:rPr>
              <a:t> - қанның ақ денешіктері. Олар түссіз және ядролары бар. Дені сау адамда тыныштық жағдайда лейкоциттердің мөлшер 1мл- 9 миллион. Лейкоциттердің көбеюі – лейкоцитоз, азаюы – лейкопения деп аталады. Лейкоциттер екі топқа бөлінеді: гранулоциттер (түйіршікті) және агранулациттері ( түйіршіксіз). Лейкоциттер арасындағы пайыздық қатынас лейкоцитарлық формула деп аталады.</a:t>
            </a:r>
            <a:endParaRPr lang="kk-KZ" sz="2000" b="0" dirty="0">
              <a:solidFill>
                <a:srgbClr val="FFFFCC"/>
              </a:solidFill>
              <a:latin typeface="Times New Roman" pitchFamily="18" charset="0"/>
              <a:cs typeface="Times New Roman" pitchFamily="18" charset="0"/>
            </a:endParaRPr>
          </a:p>
        </p:txBody>
      </p:sp>
      <p:pic>
        <p:nvPicPr>
          <p:cNvPr id="3" name="Picture 2" descr="1"/>
          <p:cNvPicPr>
            <a:picLocks noChangeAspect="1" noChangeArrowheads="1"/>
          </p:cNvPicPr>
          <p:nvPr/>
        </p:nvPicPr>
        <p:blipFill>
          <a:blip r:embed="rId2" cstate="print"/>
          <a:srcRect/>
          <a:stretch>
            <a:fillRect/>
          </a:stretch>
        </p:blipFill>
        <p:spPr bwMode="auto">
          <a:xfrm>
            <a:off x="6732240" y="0"/>
            <a:ext cx="2411760" cy="2411760"/>
          </a:xfrm>
          <a:prstGeom prst="rect">
            <a:avLst/>
          </a:prstGeom>
          <a:noFill/>
          <a:ln w="57150">
            <a:solidFill>
              <a:srgbClr val="FF0000"/>
            </a:solidFill>
            <a:miter lim="800000"/>
            <a:headEnd/>
            <a:tailEnd/>
          </a:ln>
        </p:spPr>
      </p:pic>
      <p:sp>
        <p:nvSpPr>
          <p:cNvPr id="4" name="Text Box 3"/>
          <p:cNvSpPr txBox="1">
            <a:spLocks noChangeArrowheads="1"/>
          </p:cNvSpPr>
          <p:nvPr/>
        </p:nvSpPr>
        <p:spPr bwMode="auto">
          <a:xfrm>
            <a:off x="5797352" y="3435896"/>
            <a:ext cx="1676400" cy="366713"/>
          </a:xfrm>
          <a:prstGeom prst="rect">
            <a:avLst/>
          </a:prstGeom>
          <a:noFill/>
          <a:ln w="9525">
            <a:noFill/>
            <a:miter lim="800000"/>
            <a:headEnd/>
            <a:tailEnd/>
          </a:ln>
          <a:effectLst/>
        </p:spPr>
        <p:txBody>
          <a:bodyPr>
            <a:spAutoFit/>
          </a:bodyPr>
          <a:lstStyle/>
          <a:p>
            <a:pPr>
              <a:spcBef>
                <a:spcPct val="50000"/>
              </a:spcBef>
            </a:pPr>
            <a:endParaRPr lang="ru-RU"/>
          </a:p>
        </p:txBody>
      </p:sp>
      <p:sp>
        <p:nvSpPr>
          <p:cNvPr id="5" name="Text Box 4"/>
          <p:cNvSpPr txBox="1">
            <a:spLocks noChangeArrowheads="1"/>
          </p:cNvSpPr>
          <p:nvPr/>
        </p:nvSpPr>
        <p:spPr bwMode="auto">
          <a:xfrm>
            <a:off x="6477000" y="2564904"/>
            <a:ext cx="2667000" cy="579438"/>
          </a:xfrm>
          <a:prstGeom prst="rect">
            <a:avLst/>
          </a:prstGeom>
          <a:noFill/>
          <a:ln w="9525">
            <a:noFill/>
            <a:miter lim="800000"/>
            <a:headEnd/>
            <a:tailEnd/>
          </a:ln>
          <a:effectLst/>
        </p:spPr>
        <p:txBody>
          <a:bodyPr>
            <a:spAutoFit/>
          </a:bodyPr>
          <a:lstStyle/>
          <a:p>
            <a:pPr algn="ctr">
              <a:spcBef>
                <a:spcPct val="50000"/>
              </a:spcBef>
            </a:pPr>
            <a:r>
              <a:rPr lang="ru-RU" sz="3200" b="1" dirty="0" err="1" smtClean="0"/>
              <a:t>Лейкоцттер</a:t>
            </a:r>
            <a:endParaRPr lang="ru-RU" sz="3200" b="1" dirty="0"/>
          </a:p>
        </p:txBody>
      </p:sp>
      <p:pic>
        <p:nvPicPr>
          <p:cNvPr id="6" name="Picture 5" descr="Лейкоциты"/>
          <p:cNvPicPr>
            <a:picLocks noChangeAspect="1" noChangeArrowheads="1"/>
          </p:cNvPicPr>
          <p:nvPr/>
        </p:nvPicPr>
        <p:blipFill>
          <a:blip r:embed="rId3" cstate="print"/>
          <a:srcRect/>
          <a:stretch>
            <a:fillRect/>
          </a:stretch>
        </p:blipFill>
        <p:spPr bwMode="auto">
          <a:xfrm>
            <a:off x="0" y="3429000"/>
            <a:ext cx="2267744" cy="2924943"/>
          </a:xfrm>
          <a:prstGeom prst="rect">
            <a:avLst/>
          </a:prstGeom>
          <a:noFill/>
          <a:ln w="57150">
            <a:solidFill>
              <a:srgbClr val="CC3300"/>
            </a:solidFill>
            <a:miter lim="800000"/>
            <a:headEnd/>
            <a:tailEnd/>
          </a:ln>
        </p:spPr>
      </p:pic>
      <p:sp>
        <p:nvSpPr>
          <p:cNvPr id="7" name="Line 6"/>
          <p:cNvSpPr>
            <a:spLocks noChangeShapeType="1"/>
          </p:cNvSpPr>
          <p:nvPr/>
        </p:nvSpPr>
        <p:spPr bwMode="auto">
          <a:xfrm flipV="1">
            <a:off x="7812360" y="908720"/>
            <a:ext cx="792088" cy="1872208"/>
          </a:xfrm>
          <a:custGeom>
            <a:avLst/>
            <a:gdLst>
              <a:gd name="connsiteX0" fmla="*/ 0 w 2895600"/>
              <a:gd name="connsiteY0" fmla="*/ 0 h 1371600"/>
              <a:gd name="connsiteX1" fmla="*/ 2895600 w 2895600"/>
              <a:gd name="connsiteY1" fmla="*/ 1371600 h 1371600"/>
            </a:gdLst>
            <a:ahLst/>
            <a:cxnLst>
              <a:cxn ang="0">
                <a:pos x="connsiteX0" y="connsiteY0"/>
              </a:cxn>
              <a:cxn ang="0">
                <a:pos x="connsiteX1" y="connsiteY1"/>
              </a:cxn>
            </a:cxnLst>
            <a:rect l="l" t="t" r="r" b="b"/>
            <a:pathLst>
              <a:path w="2895600" h="1371600">
                <a:moveTo>
                  <a:pt x="0" y="0"/>
                </a:moveTo>
                <a:lnTo>
                  <a:pt x="2895600" y="1371600"/>
                </a:lnTo>
              </a:path>
            </a:pathLst>
          </a:custGeom>
          <a:noFill/>
          <a:ln w="57150">
            <a:solidFill>
              <a:srgbClr val="FF0000"/>
            </a:solidFill>
            <a:round/>
            <a:headEnd/>
            <a:tailEnd type="triangle" w="med" len="med"/>
          </a:ln>
          <a:effectLst/>
        </p:spPr>
        <p:txBody>
          <a:bodyPr/>
          <a:lstStyle/>
          <a:p>
            <a:endParaRPr lang="ru-RU"/>
          </a:p>
        </p:txBody>
      </p:sp>
      <p:sp>
        <p:nvSpPr>
          <p:cNvPr id="9" name="Прямоугольник 8"/>
          <p:cNvSpPr/>
          <p:nvPr/>
        </p:nvSpPr>
        <p:spPr>
          <a:xfrm>
            <a:off x="2322512" y="3432770"/>
            <a:ext cx="6858000" cy="3308598"/>
          </a:xfrm>
          <a:prstGeom prst="rect">
            <a:avLst/>
          </a:prstGeom>
        </p:spPr>
        <p:txBody>
          <a:bodyPr wrap="square">
            <a:spAutoFit/>
          </a:bodyPr>
          <a:lstStyle/>
          <a:p>
            <a:r>
              <a:rPr lang="kk-KZ" sz="1900" dirty="0" smtClean="0">
                <a:latin typeface="Times New Roman" pitchFamily="18" charset="0"/>
                <a:cs typeface="Times New Roman" pitchFamily="18" charset="0"/>
              </a:rPr>
              <a:t>Лейкоциттердің қызметі:</a:t>
            </a:r>
            <a:r>
              <a:rPr lang="kk-KZ" sz="1900" b="0" dirty="0" smtClean="0">
                <a:latin typeface="Times New Roman" pitchFamily="18" charset="0"/>
                <a:cs typeface="Times New Roman" pitchFamily="18" charset="0"/>
              </a:rPr>
              <a:t> Қорғаныс – ең маңызды қызм</a:t>
            </a:r>
            <a:r>
              <a:rPr lang="ru-RU" sz="1900" b="0" dirty="0" err="1" smtClean="0">
                <a:latin typeface="Times New Roman" pitchFamily="18" charset="0"/>
                <a:cs typeface="Times New Roman" pitchFamily="18" charset="0"/>
              </a:rPr>
              <a:t>ет</a:t>
            </a:r>
            <a:r>
              <a:rPr lang="kk-KZ" sz="1900" b="0" dirty="0" smtClean="0">
                <a:latin typeface="Times New Roman" pitchFamily="18" charset="0"/>
                <a:cs typeface="Times New Roman" pitchFamily="18" charset="0"/>
              </a:rPr>
              <a:t>і. Лейкоциттер лейкиндер бөліп шығарады. Лейкиндер микробтарды жойып жібереді; Базофилдер, эозинофилдер, антитоксиндерді, токсиндерді залалсыздандырады. Яғни дезинтоксикациялық қасиеттері бар; Антиденелер өндіреді; Базофилдер қан ұюына және фибринолизге қатысады; Регенеративтік үрдістерді ынталандырып, жараның жазылуын тездетеді; Моноциттер фагоцитоз арқылы өлген жасушалардың ыдырауына белсенді қатысады; Ферментативтік – олардың құрамына әр түрлі ферменттер бар. Олар жасушаішілік ас қорыту үшін қажет;</a:t>
            </a:r>
            <a:endParaRPr lang="kk-KZ" sz="19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500"/>
                                        <p:tgtEl>
                                          <p:spTgt spid="3"/>
                                        </p:tgtEl>
                                      </p:cBhvr>
                                    </p:animEffect>
                                  </p:childTnLst>
                                </p:cTn>
                              </p:par>
                              <p:par>
                                <p:cTn id="8" presetID="27" presetClass="entr" presetSubtype="0" fill="hold" grpId="0" nodeType="withEffect">
                                  <p:stCondLst>
                                    <p:cond delay="1000"/>
                                  </p:stCondLst>
                                  <p:iterate type="lt">
                                    <p:tmPct val="50000"/>
                                  </p:iterate>
                                  <p:childTnLst>
                                    <p:set>
                                      <p:cBhvr>
                                        <p:cTn id="9" dur="1" fill="hold">
                                          <p:stCondLst>
                                            <p:cond delay="0"/>
                                          </p:stCondLst>
                                        </p:cTn>
                                        <p:tgtEl>
                                          <p:spTgt spid="5"/>
                                        </p:tgtEl>
                                        <p:attrNameLst>
                                          <p:attrName>style.visibility</p:attrName>
                                        </p:attrNameLst>
                                      </p:cBhvr>
                                      <p:to>
                                        <p:strVal val="visible"/>
                                      </p:to>
                                    </p:set>
                                    <p:anim calcmode="discrete" valueType="clr">
                                      <p:cBhvr override="childStyle">
                                        <p:cTn id="10" dur="50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1" dur="500"/>
                                        <p:tgtEl>
                                          <p:spTgt spid="5"/>
                                        </p:tgtEl>
                                        <p:attrNameLst>
                                          <p:attrName>fillcolor</p:attrName>
                                        </p:attrNameLst>
                                      </p:cBhvr>
                                      <p:tavLst>
                                        <p:tav tm="0">
                                          <p:val>
                                            <p:clrVal>
                                              <a:schemeClr val="accent2"/>
                                            </p:clrVal>
                                          </p:val>
                                        </p:tav>
                                        <p:tav tm="50000">
                                          <p:val>
                                            <p:clrVal>
                                              <a:schemeClr val="hlink"/>
                                            </p:clrVal>
                                          </p:val>
                                        </p:tav>
                                      </p:tavLst>
                                    </p:anim>
                                    <p:set>
                                      <p:cBhvr>
                                        <p:cTn id="12" dur="500"/>
                                        <p:tgtEl>
                                          <p:spTgt spid="5"/>
                                        </p:tgtEl>
                                        <p:attrNameLst>
                                          <p:attrName>fill.type</p:attrName>
                                        </p:attrNameLst>
                                      </p:cBhvr>
                                      <p:to>
                                        <p:strVal val="solid"/>
                                      </p:to>
                                    </p:set>
                                  </p:childTnLst>
                                </p:cTn>
                              </p:par>
                              <p:par>
                                <p:cTn id="13" presetID="29" presetClass="entr" presetSubtype="0" fill="hold" grpId="0"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p:cTn id="15" dur="2000" fill="hold"/>
                                        <p:tgtEl>
                                          <p:spTgt spid="7"/>
                                        </p:tgtEl>
                                        <p:attrNameLst>
                                          <p:attrName>ppt_x</p:attrName>
                                        </p:attrNameLst>
                                      </p:cBhvr>
                                      <p:tavLst>
                                        <p:tav tm="0">
                                          <p:val>
                                            <p:strVal val="#ppt_x-.2"/>
                                          </p:val>
                                        </p:tav>
                                        <p:tav tm="100000">
                                          <p:val>
                                            <p:strVal val="#ppt_x"/>
                                          </p:val>
                                        </p:tav>
                                      </p:tavLst>
                                    </p:anim>
                                    <p:anim calcmode="lin" valueType="num">
                                      <p:cBhvr>
                                        <p:cTn id="16"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7" dur="2000"/>
                                        <p:tgtEl>
                                          <p:spTgt spid="7"/>
                                        </p:tgtEl>
                                      </p:cBhvr>
                                    </p:animEffect>
                                  </p:childTnLst>
                                </p:cTn>
                              </p:par>
                            </p:childTnLst>
                          </p:cTn>
                        </p:par>
                        <p:par>
                          <p:cTn id="18" fill="hold">
                            <p:stCondLst>
                              <p:cond delay="3750"/>
                            </p:stCondLst>
                            <p:childTnLst>
                              <p:par>
                                <p:cTn id="19" presetID="3" presetClass="entr" presetSubtype="1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646331"/>
          </a:xfrm>
          <a:prstGeom prst="rect">
            <a:avLst/>
          </a:prstGeom>
          <a:noFill/>
          <a:ln w="9525">
            <a:noFill/>
            <a:miter lim="800000"/>
            <a:headEnd/>
            <a:tailEnd/>
          </a:ln>
        </p:spPr>
        <p:txBody>
          <a:bodyPr>
            <a:spAutoFit/>
          </a:bodyPr>
          <a:lstStyle/>
          <a:p>
            <a:pPr algn="ctr"/>
            <a:r>
              <a:rPr lang="kk-KZ" sz="1800" b="1" dirty="0">
                <a:solidFill>
                  <a:srgbClr val="FF0000"/>
                </a:solidFill>
                <a:latin typeface="Times New Roman" pitchFamily="18" charset="0"/>
                <a:cs typeface="Times New Roman" pitchFamily="18" charset="0"/>
              </a:rPr>
              <a:t>Түйіршікті лейкоциттер:</a:t>
            </a:r>
          </a:p>
          <a:p>
            <a:pPr algn="ctr"/>
            <a:endParaRPr lang="kk-KZ" sz="1800" b="1" dirty="0">
              <a:solidFill>
                <a:schemeClr val="hlink"/>
              </a:solidFill>
            </a:endParaRPr>
          </a:p>
        </p:txBody>
      </p:sp>
      <p:sp>
        <p:nvSpPr>
          <p:cNvPr id="3" name="Прямоугольник 2"/>
          <p:cNvSpPr/>
          <p:nvPr/>
        </p:nvSpPr>
        <p:spPr>
          <a:xfrm>
            <a:off x="0" y="357166"/>
            <a:ext cx="9144000" cy="6823406"/>
          </a:xfrm>
          <a:prstGeom prst="rect">
            <a:avLst/>
          </a:prstGeom>
        </p:spPr>
        <p:txBody>
          <a:bodyPr wrap="square">
            <a:spAutoFit/>
          </a:bodyPr>
          <a:lstStyle/>
          <a:p>
            <a:pPr algn="just">
              <a:lnSpc>
                <a:spcPct val="90000"/>
              </a:lnSpc>
            </a:pPr>
            <a:r>
              <a:rPr lang="kk-KZ" altLang="ru-RU" sz="1800" dirty="0" smtClean="0">
                <a:solidFill>
                  <a:srgbClr val="0DDD0D"/>
                </a:solidFill>
              </a:rPr>
              <a:t>Базофильді гранулоциттер. </a:t>
            </a:r>
            <a:r>
              <a:rPr lang="kk-KZ" altLang="ru-RU" sz="1800" dirty="0" smtClean="0">
                <a:latin typeface="Times New Roman" pitchFamily="18" charset="0"/>
                <a:cs typeface="Times New Roman" pitchFamily="18" charset="0"/>
              </a:rPr>
              <a:t>Жалпы лейкоциттердің 0-1</a:t>
            </a:r>
            <a:r>
              <a:rPr lang="en-US" altLang="ru-RU" sz="1800" dirty="0" smtClean="0">
                <a:latin typeface="Times New Roman" pitchFamily="18" charset="0"/>
                <a:cs typeface="Times New Roman" pitchFamily="18" charset="0"/>
              </a:rPr>
              <a:t>%</a:t>
            </a:r>
            <a:r>
              <a:rPr lang="kk-KZ" altLang="ru-RU" sz="1800" dirty="0" smtClean="0">
                <a:latin typeface="Times New Roman" pitchFamily="18" charset="0"/>
                <a:cs typeface="Times New Roman" pitchFamily="18" charset="0"/>
              </a:rPr>
              <a:t> құрайды, </a:t>
            </a:r>
            <a:r>
              <a:rPr lang="en-US" altLang="ru-RU" sz="1800" dirty="0" smtClean="0">
                <a:latin typeface="Times New Roman" pitchFamily="18" charset="0"/>
                <a:cs typeface="Times New Roman" pitchFamily="18" charset="0"/>
              </a:rPr>
              <a:t>d=</a:t>
            </a:r>
            <a:r>
              <a:rPr lang="kk-KZ" altLang="ru-RU" sz="1800" dirty="0" smtClean="0">
                <a:latin typeface="Times New Roman" pitchFamily="18" charset="0"/>
                <a:cs typeface="Times New Roman" pitchFamily="18" charset="0"/>
              </a:rPr>
              <a:t>11-12мкм. Сегменттелген ядросы бар </a:t>
            </a:r>
            <a:r>
              <a:rPr lang="en-US" altLang="ru-RU" sz="1800" dirty="0" smtClean="0">
                <a:latin typeface="Times New Roman" pitchFamily="18" charset="0"/>
                <a:cs typeface="Times New Roman" pitchFamily="18" charset="0"/>
              </a:rPr>
              <a:t>(</a:t>
            </a:r>
            <a:r>
              <a:rPr lang="kk-KZ" altLang="ru-RU" sz="1800" dirty="0" smtClean="0">
                <a:latin typeface="Times New Roman" pitchFamily="18" charset="0"/>
                <a:cs typeface="Times New Roman" pitchFamily="18" charset="0"/>
              </a:rPr>
              <a:t>2-3</a:t>
            </a:r>
            <a:r>
              <a:rPr lang="en-US" altLang="ru-RU" sz="1800" dirty="0" smtClean="0">
                <a:latin typeface="Times New Roman" pitchFamily="18" charset="0"/>
                <a:cs typeface="Times New Roman" pitchFamily="18" charset="0"/>
              </a:rPr>
              <a:t>)</a:t>
            </a:r>
            <a:r>
              <a:rPr lang="kk-KZ" altLang="ru-RU" sz="1800" dirty="0" smtClean="0">
                <a:latin typeface="Times New Roman" pitchFamily="18" charset="0"/>
                <a:cs typeface="Times New Roman" pitchFamily="18" charset="0"/>
              </a:rPr>
              <a:t> бар, цитоплазмасында органеллалардың бәрі де кездеседі. Базофильді түйіршіктердің құрамында </a:t>
            </a:r>
            <a:r>
              <a:rPr lang="kk-KZ" altLang="ru-RU" sz="1800" i="1" u="sng" dirty="0" smtClean="0">
                <a:latin typeface="Times New Roman" pitchFamily="18" charset="0"/>
                <a:cs typeface="Times New Roman" pitchFamily="18" charset="0"/>
              </a:rPr>
              <a:t>гепарин, вазоактивті гистамин, бейтарап протеазалар мен энзимдер</a:t>
            </a:r>
            <a:r>
              <a:rPr lang="kk-KZ" altLang="ru-RU" sz="1800" dirty="0" smtClean="0">
                <a:latin typeface="Times New Roman" pitchFamily="18" charset="0"/>
                <a:cs typeface="Times New Roman" pitchFamily="18" charset="0"/>
              </a:rPr>
              <a:t> болады. Базофильдердің астма, анафилакция, бөртпе тері ауруларында дегрануляциясы байқалады. Базофильдер сүйек кемігінде түзіледі де, қан ағымында шамамен 1-2 тәуліктей болып, тіндерге өтеді. Олар иммунды және аллергиялық реакцияға қатысады. Сонымен бірге базофильдер қанның ұйюы мен қан тамыр қабырғасының өткізгіштігін реттейді</a:t>
            </a:r>
            <a:r>
              <a:rPr lang="kk-KZ" altLang="ru-RU" sz="1800" dirty="0" smtClean="0"/>
              <a:t>. </a:t>
            </a:r>
          </a:p>
          <a:p>
            <a:pPr algn="just">
              <a:lnSpc>
                <a:spcPct val="90000"/>
              </a:lnSpc>
            </a:pPr>
            <a:r>
              <a:rPr lang="kk-KZ" altLang="ru-RU" sz="1800" dirty="0" smtClean="0">
                <a:solidFill>
                  <a:srgbClr val="0DDD0D"/>
                </a:solidFill>
              </a:rPr>
              <a:t>Эозинофильді гранулоциттер. </a:t>
            </a:r>
            <a:r>
              <a:rPr lang="kk-KZ" altLang="ru-RU" sz="1800" dirty="0" smtClean="0">
                <a:latin typeface="Times New Roman" pitchFamily="18" charset="0"/>
                <a:cs typeface="Times New Roman" pitchFamily="18" charset="0"/>
              </a:rPr>
              <a:t>Жалпы лейкоциттердің 0,5-5</a:t>
            </a:r>
            <a:r>
              <a:rPr lang="en-US" altLang="ru-RU" sz="1800" dirty="0" smtClean="0">
                <a:latin typeface="Times New Roman" pitchFamily="18" charset="0"/>
                <a:cs typeface="Times New Roman" pitchFamily="18" charset="0"/>
              </a:rPr>
              <a:t>%d=12-14</a:t>
            </a:r>
            <a:r>
              <a:rPr lang="kk-KZ" altLang="ru-RU" sz="1800" dirty="0" smtClean="0">
                <a:latin typeface="Times New Roman" pitchFamily="18" charset="0"/>
                <a:cs typeface="Times New Roman" pitchFamily="18" charset="0"/>
              </a:rPr>
              <a:t>мкм ядросы көбінесе  екі сегменттен тұрады, цитоплазмасында Гольджи комплексі және митохондриялар болады. Цитоплазмасындағы түйіршіктері азурофильді және эозинофильді болып бөлінеді. Бұл түйіршіктердің негізін лизосомалар түзеді де, құрамында электронды тығыз гидролитикалық фермент болады. Ал арнайы эозинофильді түйіршіктерінің </a:t>
            </a:r>
            <a:r>
              <a:rPr lang="en-US" altLang="ru-RU" sz="1800" dirty="0" smtClean="0">
                <a:latin typeface="Times New Roman" pitchFamily="18" charset="0"/>
                <a:cs typeface="Times New Roman" pitchFamily="18" charset="0"/>
              </a:rPr>
              <a:t>d=</a:t>
            </a:r>
            <a:r>
              <a:rPr lang="kk-KZ" altLang="ru-RU" sz="1800" dirty="0" smtClean="0">
                <a:latin typeface="Times New Roman" pitchFamily="18" charset="0"/>
                <a:cs typeface="Times New Roman" pitchFamily="18" charset="0"/>
              </a:rPr>
              <a:t>0,6-1мкм, кристолоидты құрамында негізгі белоктар, оның ішінде аргинин және лизосомальды гидролитикалық ферменттер мен пероксидаза болады. Олар антипаразиттік қызмет атқарады, аллергиялық реакцияға қатысады. </a:t>
            </a:r>
          </a:p>
          <a:p>
            <a:pPr algn="just">
              <a:lnSpc>
                <a:spcPct val="90000"/>
              </a:lnSpc>
            </a:pPr>
            <a:r>
              <a:rPr lang="kk-KZ" altLang="ru-RU" sz="1800" dirty="0" smtClean="0">
                <a:solidFill>
                  <a:srgbClr val="0DDD0D"/>
                </a:solidFill>
              </a:rPr>
              <a:t>Нейтрофильді гранулоциттер. </a:t>
            </a:r>
            <a:r>
              <a:rPr lang="kk-KZ" altLang="ru-RU" sz="1800" dirty="0" smtClean="0">
                <a:latin typeface="Times New Roman" pitchFamily="18" charset="0"/>
                <a:cs typeface="Times New Roman" pitchFamily="18" charset="0"/>
              </a:rPr>
              <a:t>Қанды 2,0-5,5*10/л барлық лейкоциттердің 48-78</a:t>
            </a:r>
            <a:r>
              <a:rPr lang="en-US" altLang="ru-RU" sz="1800" dirty="0" smtClean="0">
                <a:latin typeface="Times New Roman" pitchFamily="18" charset="0"/>
                <a:cs typeface="Times New Roman" pitchFamily="18" charset="0"/>
              </a:rPr>
              <a:t>%</a:t>
            </a:r>
            <a:r>
              <a:rPr lang="kk-KZ" altLang="ru-RU" sz="1800" dirty="0" smtClean="0">
                <a:latin typeface="Times New Roman" pitchFamily="18" charset="0"/>
                <a:cs typeface="Times New Roman" pitchFamily="18" charset="0"/>
              </a:rPr>
              <a:t>, </a:t>
            </a:r>
            <a:r>
              <a:rPr lang="en-US" altLang="ru-RU" sz="1800" dirty="0" smtClean="0">
                <a:latin typeface="Times New Roman" pitchFamily="18" charset="0"/>
                <a:cs typeface="Times New Roman" pitchFamily="18" charset="0"/>
              </a:rPr>
              <a:t>d=</a:t>
            </a:r>
            <a:r>
              <a:rPr lang="kk-KZ" altLang="ru-RU" sz="1800" dirty="0" smtClean="0">
                <a:latin typeface="Times New Roman" pitchFamily="18" charset="0"/>
                <a:cs typeface="Times New Roman" pitchFamily="18" charset="0"/>
              </a:rPr>
              <a:t>10-12 мкм, ал қан ағымындағы мөлшері 7-9мкм. Ядросыда 3-5-тей сегменттері болады. Әйелдердің қанында Х- хромасомасы бар, пішіні барабан таяқша тәрізді, “Барр деншігі” болады. Нейтрофильдер: жас, таяқша, ядролы және сегментті ядролы түрлері болады. Нейтрофильдердің арнайы және азофильді түйіршіктері болады. Арнайы түйіршіктер құрамында бактериостатикалық және бактериоцидті заттары лиоцим, сілтілі фосфатаза мен лактоферрині бар. Азурофильді түйіршіктер құрамында лизосомальды ферменттері бар-лейкоциттер.</a:t>
            </a:r>
            <a:endParaRPr lang="ru-RU" altLang="ru-RU" sz="1800" dirty="0" smtClean="0">
              <a:latin typeface="Times New Roman" pitchFamily="18" charset="0"/>
              <a:cs typeface="Times New Roman" pitchFamily="18" charset="0"/>
            </a:endParaRPr>
          </a:p>
          <a:p>
            <a:pPr algn="just">
              <a:lnSpc>
                <a:spcPct val="90000"/>
              </a:lnSpc>
            </a:pPr>
            <a:endParaRPr lang="ru-RU" altLang="ru-RU" sz="1800" dirty="0" smtClean="0">
              <a:latin typeface="Times New Roman" pitchFamily="18" charset="0"/>
              <a:cs typeface="Times New Roman" pitchFamily="18" charset="0"/>
            </a:endParaRPr>
          </a:p>
          <a:p>
            <a:pPr algn="just">
              <a:lnSpc>
                <a:spcPct val="90000"/>
              </a:lnSpc>
            </a:pPr>
            <a:endParaRPr lang="ru-RU" altLang="ru-RU" sz="1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fontScale="90000"/>
          </a:bodyPr>
          <a:lstStyle/>
          <a:p>
            <a:pPr eaLnBrk="1" fontAlgn="auto" hangingPunct="1">
              <a:spcAft>
                <a:spcPts val="0"/>
              </a:spcAft>
              <a:defRPr/>
            </a:pPr>
            <a:r>
              <a:rPr lang="kk-KZ" sz="4000" smtClean="0">
                <a:solidFill>
                  <a:srgbClr val="C40C08"/>
                </a:solidFill>
              </a:rPr>
              <a:t>Агранулоциттер немесе түйіршіксіз лейкоциттер:</a:t>
            </a:r>
            <a:endParaRPr lang="ru-RU" sz="4000" smtClean="0">
              <a:solidFill>
                <a:srgbClr val="C40C08"/>
              </a:solidFill>
            </a:endParaRPr>
          </a:p>
        </p:txBody>
      </p:sp>
      <p:sp>
        <p:nvSpPr>
          <p:cNvPr id="28675" name="Rectangle 4"/>
          <p:cNvSpPr>
            <a:spLocks noGrp="1" noChangeArrowheads="1"/>
          </p:cNvSpPr>
          <p:nvPr>
            <p:ph sz="half" idx="1"/>
          </p:nvPr>
        </p:nvSpPr>
        <p:spPr/>
        <p:txBody>
          <a:bodyPr/>
          <a:lstStyle/>
          <a:p>
            <a:pPr algn="just" eaLnBrk="1" hangingPunct="1">
              <a:lnSpc>
                <a:spcPct val="90000"/>
              </a:lnSpc>
              <a:buFontTx/>
              <a:buNone/>
            </a:pPr>
            <a:r>
              <a:rPr lang="kk-KZ" altLang="ru-RU" sz="3200" smtClean="0">
                <a:solidFill>
                  <a:srgbClr val="C40C08"/>
                </a:solidFill>
                <a:latin typeface="Times New Roman" pitchFamily="18" charset="0"/>
                <a:cs typeface="Times New Roman" pitchFamily="18" charset="0"/>
              </a:rPr>
              <a:t>Лимфоциттер-</a:t>
            </a:r>
            <a:r>
              <a:rPr lang="kk-KZ" altLang="ru-RU" sz="2400" smtClean="0">
                <a:latin typeface="Times New Roman" pitchFamily="18" charset="0"/>
                <a:cs typeface="Times New Roman" pitchFamily="18" charset="0"/>
              </a:rPr>
              <a:t> </a:t>
            </a:r>
            <a:r>
              <a:rPr lang="kk-KZ" altLang="ru-RU" sz="2000" smtClean="0">
                <a:latin typeface="Times New Roman" pitchFamily="18" charset="0"/>
                <a:cs typeface="Times New Roman" pitchFamily="18" charset="0"/>
              </a:rPr>
              <a:t>адам қанында 20-30</a:t>
            </a:r>
            <a:r>
              <a:rPr lang="en-US" altLang="ru-RU" sz="2000" smtClean="0">
                <a:latin typeface="Times New Roman" pitchFamily="18" charset="0"/>
                <a:cs typeface="Times New Roman" pitchFamily="18" charset="0"/>
              </a:rPr>
              <a:t>%</a:t>
            </a:r>
            <a:r>
              <a:rPr lang="kk-KZ" altLang="ru-RU" sz="2000" smtClean="0">
                <a:latin typeface="Times New Roman" pitchFamily="18" charset="0"/>
                <a:cs typeface="Times New Roman" pitchFamily="18" charset="0"/>
              </a:rPr>
              <a:t> құрайды. Лимфоциттер Т-лимфоциттер </a:t>
            </a:r>
            <a:r>
              <a:rPr lang="en-US" altLang="ru-RU" sz="2000" smtClean="0">
                <a:latin typeface="Times New Roman" pitchFamily="18" charset="0"/>
                <a:cs typeface="Times New Roman" pitchFamily="18" charset="0"/>
              </a:rPr>
              <a:t>(</a:t>
            </a:r>
            <a:r>
              <a:rPr lang="kk-KZ" altLang="ru-RU" sz="2000" smtClean="0">
                <a:latin typeface="Times New Roman" pitchFamily="18" charset="0"/>
                <a:cs typeface="Times New Roman" pitchFamily="18" charset="0"/>
              </a:rPr>
              <a:t>65</a:t>
            </a:r>
            <a:r>
              <a:rPr lang="en-US" altLang="ru-RU" sz="2000" smtClean="0">
                <a:latin typeface="Times New Roman" pitchFamily="18" charset="0"/>
                <a:cs typeface="Times New Roman" pitchFamily="18" charset="0"/>
              </a:rPr>
              <a:t>%)</a:t>
            </a:r>
            <a:r>
              <a:rPr lang="kk-KZ" altLang="ru-RU" sz="2000" smtClean="0">
                <a:latin typeface="Times New Roman" pitchFamily="18" charset="0"/>
                <a:cs typeface="Times New Roman" pitchFamily="18" charset="0"/>
              </a:rPr>
              <a:t>, В-лимфоциттер </a:t>
            </a:r>
            <a:r>
              <a:rPr lang="en-US" altLang="ru-RU" sz="2000" smtClean="0">
                <a:latin typeface="Times New Roman" pitchFamily="18" charset="0"/>
                <a:cs typeface="Times New Roman" pitchFamily="18" charset="0"/>
              </a:rPr>
              <a:t>(30%)</a:t>
            </a:r>
            <a:r>
              <a:rPr lang="kk-KZ" altLang="ru-RU" sz="2000" smtClean="0">
                <a:latin typeface="Times New Roman" pitchFamily="18" charset="0"/>
                <a:cs typeface="Times New Roman" pitchFamily="18" charset="0"/>
              </a:rPr>
              <a:t>, дифференцияланбаған </a:t>
            </a:r>
            <a:r>
              <a:rPr lang="en-US" altLang="ru-RU" sz="2000" smtClean="0">
                <a:latin typeface="Times New Roman" pitchFamily="18" charset="0"/>
                <a:cs typeface="Times New Roman" pitchFamily="18" charset="0"/>
              </a:rPr>
              <a:t>(5%)</a:t>
            </a:r>
            <a:r>
              <a:rPr lang="kk-KZ" altLang="ru-RU" sz="2000" smtClean="0">
                <a:latin typeface="Times New Roman" pitchFamily="18" charset="0"/>
                <a:cs typeface="Times New Roman" pitchFamily="18" charset="0"/>
              </a:rPr>
              <a:t>. Т-лимфоциттері: Т-хелперлер, Т-супрессор, Т-киллер. </a:t>
            </a:r>
            <a:endParaRPr lang="ru-RU" altLang="ru-RU" sz="2400" smtClean="0">
              <a:latin typeface="Times New Roman" pitchFamily="18" charset="0"/>
              <a:cs typeface="Times New Roman" pitchFamily="18" charset="0"/>
            </a:endParaRPr>
          </a:p>
        </p:txBody>
      </p:sp>
      <p:sp>
        <p:nvSpPr>
          <p:cNvPr id="28676" name="Rectangle 5"/>
          <p:cNvSpPr>
            <a:spLocks noGrp="1" noChangeArrowheads="1"/>
          </p:cNvSpPr>
          <p:nvPr>
            <p:ph sz="half" idx="2"/>
          </p:nvPr>
        </p:nvSpPr>
        <p:spPr/>
        <p:txBody>
          <a:bodyPr/>
          <a:lstStyle/>
          <a:p>
            <a:pPr algn="just" eaLnBrk="1" hangingPunct="1">
              <a:lnSpc>
                <a:spcPct val="90000"/>
              </a:lnSpc>
              <a:buFontTx/>
              <a:buNone/>
            </a:pPr>
            <a:r>
              <a:rPr lang="kk-KZ" altLang="ru-RU" smtClean="0">
                <a:solidFill>
                  <a:srgbClr val="C40C08"/>
                </a:solidFill>
                <a:latin typeface="Times New Roman" pitchFamily="18" charset="0"/>
                <a:cs typeface="Times New Roman" pitchFamily="18" charset="0"/>
              </a:rPr>
              <a:t>Моноциттер-</a:t>
            </a:r>
            <a:r>
              <a:rPr lang="kk-KZ" altLang="ru-RU" sz="2000" smtClean="0">
                <a:latin typeface="Times New Roman" pitchFamily="18" charset="0"/>
                <a:cs typeface="Times New Roman" pitchFamily="18" charset="0"/>
              </a:rPr>
              <a:t> лейкоциттерге қарағанда ірілеу. Жалпы лейкоциттердің 6-8</a:t>
            </a:r>
            <a:r>
              <a:rPr lang="en-US" altLang="ru-RU" sz="2000" smtClean="0">
                <a:latin typeface="Times New Roman" pitchFamily="18" charset="0"/>
                <a:cs typeface="Times New Roman" pitchFamily="18" charset="0"/>
              </a:rPr>
              <a:t>%</a:t>
            </a:r>
            <a:r>
              <a:rPr lang="kk-KZ" altLang="ru-RU" sz="2000" smtClean="0">
                <a:latin typeface="Times New Roman" pitchFamily="18" charset="0"/>
                <a:cs typeface="Times New Roman" pitchFamily="18" charset="0"/>
              </a:rPr>
              <a:t> құрайды. Ағзаға моноциттер марофагтық немесе монокулеарлы фагоцитарлы жүйеге қатысады. Тіндерде қоныстанған моноциттер макрофагтарға айналады. Макрфагтардың құрамында лизосомалар, фагосомалар, фагоизосомалар бар.</a:t>
            </a:r>
            <a:endParaRPr lang="ru-RU" altLang="ru-RU" sz="2000" smtClean="0">
              <a:latin typeface="Times New Roman" pitchFamily="18" charset="0"/>
              <a:cs typeface="Times New Roman" pitchFamily="18"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7384"/>
            <a:ext cx="9144000" cy="2123658"/>
          </a:xfrm>
          <a:prstGeom prst="rect">
            <a:avLst/>
          </a:prstGeom>
        </p:spPr>
        <p:txBody>
          <a:bodyPr wrap="square">
            <a:spAutoFit/>
          </a:bodyPr>
          <a:lstStyle/>
          <a:p>
            <a:r>
              <a:rPr lang="ru-RU" sz="2200" dirty="0" err="1" smtClean="0">
                <a:latin typeface="Times New Roman" pitchFamily="18" charset="0"/>
                <a:cs typeface="Times New Roman" pitchFamily="18" charset="0"/>
              </a:rPr>
              <a:t>Тромбоциттер</a:t>
            </a:r>
            <a:r>
              <a:rPr lang="ru-RU" sz="2200" b="0" dirty="0" smtClean="0">
                <a:latin typeface="Times New Roman" pitchFamily="18" charset="0"/>
                <a:cs typeface="Times New Roman" pitchFamily="18" charset="0"/>
              </a:rPr>
              <a:t> – </a:t>
            </a:r>
            <a:r>
              <a:rPr lang="ru-RU" sz="2200" b="0" dirty="0" err="1" smtClean="0">
                <a:latin typeface="Times New Roman" pitchFamily="18" charset="0"/>
                <a:cs typeface="Times New Roman" pitchFamily="18" charset="0"/>
              </a:rPr>
              <a:t>немесе</a:t>
            </a:r>
            <a:r>
              <a:rPr lang="ru-RU" sz="2200" b="0" dirty="0" smtClean="0">
                <a:latin typeface="Times New Roman" pitchFamily="18" charset="0"/>
                <a:cs typeface="Times New Roman" pitchFamily="18" charset="0"/>
              </a:rPr>
              <a:t> </a:t>
            </a:r>
            <a:r>
              <a:rPr lang="ru-RU" sz="2200" b="0" dirty="0" err="1" smtClean="0">
                <a:latin typeface="Times New Roman" pitchFamily="18" charset="0"/>
                <a:cs typeface="Times New Roman" pitchFamily="18" charset="0"/>
              </a:rPr>
              <a:t>қан пластинкалары</a:t>
            </a:r>
            <a:r>
              <a:rPr lang="ru-RU" sz="2200" b="0" dirty="0" smtClean="0">
                <a:latin typeface="Times New Roman" pitchFamily="18" charset="0"/>
                <a:cs typeface="Times New Roman" pitchFamily="18" charset="0"/>
              </a:rPr>
              <a:t>. </a:t>
            </a:r>
            <a:r>
              <a:rPr lang="ru-RU" sz="2200" b="0" dirty="0" err="1" smtClean="0">
                <a:latin typeface="Times New Roman" pitchFamily="18" charset="0"/>
                <a:cs typeface="Times New Roman" pitchFamily="18" charset="0"/>
              </a:rPr>
              <a:t>Олардың мөлшері </a:t>
            </a:r>
            <a:r>
              <a:rPr lang="ru-RU" sz="2200" b="0" dirty="0" smtClean="0">
                <a:latin typeface="Times New Roman" pitchFamily="18" charset="0"/>
                <a:cs typeface="Times New Roman" pitchFamily="18" charset="0"/>
              </a:rPr>
              <a:t>1мл-320миллион. </a:t>
            </a:r>
            <a:r>
              <a:rPr lang="ru-RU" sz="2200" b="0" dirty="0" err="1" smtClean="0">
                <a:latin typeface="Times New Roman" pitchFamily="18" charset="0"/>
                <a:cs typeface="Times New Roman" pitchFamily="18" charset="0"/>
              </a:rPr>
              <a:t>Оның көбеюі </a:t>
            </a:r>
            <a:r>
              <a:rPr lang="ru-RU" sz="2200" b="0" dirty="0" smtClean="0">
                <a:latin typeface="Times New Roman" pitchFamily="18" charset="0"/>
                <a:cs typeface="Times New Roman" pitchFamily="18" charset="0"/>
              </a:rPr>
              <a:t>– тромбоцитоз, </a:t>
            </a:r>
            <a:r>
              <a:rPr lang="ru-RU" sz="2200" b="0" dirty="0" err="1" smtClean="0">
                <a:latin typeface="Times New Roman" pitchFamily="18" charset="0"/>
                <a:cs typeface="Times New Roman" pitchFamily="18" charset="0"/>
              </a:rPr>
              <a:t>азаюы</a:t>
            </a:r>
            <a:r>
              <a:rPr lang="ru-RU" sz="2200" b="0" dirty="0" smtClean="0">
                <a:latin typeface="Times New Roman" pitchFamily="18" charset="0"/>
                <a:cs typeface="Times New Roman" pitchFamily="18" charset="0"/>
              </a:rPr>
              <a:t> – тромбоцитопения. </a:t>
            </a:r>
            <a:r>
              <a:rPr lang="ru-RU" sz="2200" dirty="0" err="1" smtClean="0">
                <a:latin typeface="Times New Roman" pitchFamily="18" charset="0"/>
                <a:cs typeface="Times New Roman" pitchFamily="18" charset="0"/>
              </a:rPr>
              <a:t>Тромбоциттердің қасиеттері.</a:t>
            </a:r>
            <a:r>
              <a:rPr lang="ru-RU" sz="2200" b="0" dirty="0" smtClean="0">
                <a:latin typeface="Times New Roman" pitchFamily="18" charset="0"/>
                <a:cs typeface="Times New Roman" pitchFamily="18" charset="0"/>
              </a:rPr>
              <a:t> </a:t>
            </a:r>
            <a:r>
              <a:rPr lang="ru-RU" sz="2200" b="0" dirty="0" err="1" smtClean="0">
                <a:latin typeface="Times New Roman" pitchFamily="18" charset="0"/>
                <a:cs typeface="Times New Roman" pitchFamily="18" charset="0"/>
              </a:rPr>
              <a:t>Лейкоциттер</a:t>
            </a:r>
            <a:r>
              <a:rPr lang="ru-RU" sz="2200" b="0" dirty="0" smtClean="0">
                <a:latin typeface="Times New Roman" pitchFamily="18" charset="0"/>
                <a:cs typeface="Times New Roman" pitchFamily="18" charset="0"/>
              </a:rPr>
              <a:t> </a:t>
            </a:r>
            <a:r>
              <a:rPr lang="ru-RU" sz="2200" b="0" dirty="0" err="1" smtClean="0">
                <a:latin typeface="Times New Roman" pitchFamily="18" charset="0"/>
                <a:cs typeface="Times New Roman" pitchFamily="18" charset="0"/>
              </a:rPr>
              <a:t>сияқты фагоцитозға жалған аяқ шығарып қозғалуға қабілеттігі </a:t>
            </a:r>
            <a:r>
              <a:rPr lang="ru-RU" sz="2200" b="0" dirty="0" smtClean="0">
                <a:latin typeface="Times New Roman" pitchFamily="18" charset="0"/>
                <a:cs typeface="Times New Roman" pitchFamily="18" charset="0"/>
              </a:rPr>
              <a:t>бар. </a:t>
            </a:r>
            <a:r>
              <a:rPr lang="ru-RU" sz="2200" b="0" dirty="0" err="1" smtClean="0">
                <a:latin typeface="Times New Roman" pitchFamily="18" charset="0"/>
                <a:cs typeface="Times New Roman" pitchFamily="18" charset="0"/>
              </a:rPr>
              <a:t>Тромбоциттер</a:t>
            </a:r>
            <a:r>
              <a:rPr lang="ru-RU" sz="2200" b="0" dirty="0" smtClean="0">
                <a:latin typeface="Times New Roman" pitchFamily="18" charset="0"/>
                <a:cs typeface="Times New Roman" pitchFamily="18" charset="0"/>
              </a:rPr>
              <a:t> </a:t>
            </a:r>
            <a:r>
              <a:rPr lang="ru-RU" sz="2200" b="0" dirty="0" err="1" smtClean="0">
                <a:latin typeface="Times New Roman" pitchFamily="18" charset="0"/>
                <a:cs typeface="Times New Roman" pitchFamily="18" charset="0"/>
              </a:rPr>
              <a:t>бөгде беткейге</a:t>
            </a:r>
            <a:r>
              <a:rPr lang="ru-RU" sz="2200" b="0" dirty="0" smtClean="0">
                <a:latin typeface="Times New Roman" pitchFamily="18" charset="0"/>
                <a:cs typeface="Times New Roman" pitchFamily="18" charset="0"/>
              </a:rPr>
              <a:t> </a:t>
            </a:r>
            <a:r>
              <a:rPr lang="ru-RU" sz="2200" b="0" dirty="0" err="1" smtClean="0">
                <a:latin typeface="Times New Roman" pitchFamily="18" charset="0"/>
                <a:cs typeface="Times New Roman" pitchFamily="18" charset="0"/>
              </a:rPr>
              <a:t>жабысатын</a:t>
            </a:r>
            <a:r>
              <a:rPr lang="ru-RU" sz="2200" b="0" dirty="0" smtClean="0">
                <a:latin typeface="Times New Roman" pitchFamily="18" charset="0"/>
                <a:cs typeface="Times New Roman" pitchFamily="18" charset="0"/>
              </a:rPr>
              <a:t> </a:t>
            </a:r>
            <a:r>
              <a:rPr lang="ru-RU" sz="2200" b="0" dirty="0" err="1" smtClean="0">
                <a:latin typeface="Times New Roman" pitchFamily="18" charset="0"/>
                <a:cs typeface="Times New Roman" pitchFamily="18" charset="0"/>
              </a:rPr>
              <a:t>және бір</a:t>
            </a:r>
            <a:r>
              <a:rPr lang="ru-RU" sz="2200" b="0" dirty="0" smtClean="0">
                <a:latin typeface="Times New Roman" pitchFamily="18" charset="0"/>
                <a:cs typeface="Times New Roman" pitchFamily="18" charset="0"/>
              </a:rPr>
              <a:t> – </a:t>
            </a:r>
            <a:r>
              <a:rPr lang="ru-RU" sz="2200" b="0" dirty="0" err="1" smtClean="0">
                <a:latin typeface="Times New Roman" pitchFamily="18" charset="0"/>
                <a:cs typeface="Times New Roman" pitchFamily="18" charset="0"/>
              </a:rPr>
              <a:t>бірімен</a:t>
            </a:r>
            <a:r>
              <a:rPr lang="ru-RU" sz="2200" b="0" dirty="0" smtClean="0">
                <a:latin typeface="Times New Roman" pitchFamily="18" charset="0"/>
                <a:cs typeface="Times New Roman" pitchFamily="18" charset="0"/>
              </a:rPr>
              <a:t> </a:t>
            </a:r>
            <a:r>
              <a:rPr lang="ru-RU" sz="2200" b="0" dirty="0" err="1" smtClean="0">
                <a:latin typeface="Times New Roman" pitchFamily="18" charset="0"/>
                <a:cs typeface="Times New Roman" pitchFamily="18" charset="0"/>
              </a:rPr>
              <a:t>желімделетін</a:t>
            </a:r>
            <a:r>
              <a:rPr lang="ru-RU" sz="2200" b="0" dirty="0" smtClean="0">
                <a:latin typeface="Times New Roman" pitchFamily="18" charset="0"/>
                <a:cs typeface="Times New Roman" pitchFamily="18" charset="0"/>
              </a:rPr>
              <a:t> </a:t>
            </a:r>
            <a:r>
              <a:rPr lang="ru-RU" sz="2200" b="0" dirty="0" err="1" smtClean="0">
                <a:latin typeface="Times New Roman" pitchFamily="18" charset="0"/>
                <a:cs typeface="Times New Roman" pitchFamily="18" charset="0"/>
              </a:rPr>
              <a:t>физиологиялық қасиеті </a:t>
            </a:r>
            <a:r>
              <a:rPr lang="ru-RU" sz="2200" b="0" dirty="0" smtClean="0">
                <a:latin typeface="Times New Roman" pitchFamily="18" charset="0"/>
                <a:cs typeface="Times New Roman" pitchFamily="18" charset="0"/>
              </a:rPr>
              <a:t>де бар. </a:t>
            </a:r>
            <a:r>
              <a:rPr lang="ru-RU" sz="2200" b="0" dirty="0" err="1" smtClean="0">
                <a:latin typeface="Times New Roman" pitchFamily="18" charset="0"/>
                <a:cs typeface="Times New Roman" pitchFamily="18" charset="0"/>
              </a:rPr>
              <a:t>Олар</a:t>
            </a:r>
            <a:r>
              <a:rPr lang="ru-RU" sz="2200" b="0" dirty="0" smtClean="0">
                <a:latin typeface="Times New Roman" pitchFamily="18" charset="0"/>
                <a:cs typeface="Times New Roman" pitchFamily="18" charset="0"/>
              </a:rPr>
              <a:t> </a:t>
            </a:r>
            <a:r>
              <a:rPr lang="ru-RU" sz="2200" b="0" dirty="0" err="1" smtClean="0">
                <a:latin typeface="Times New Roman" pitchFamily="18" charset="0"/>
                <a:cs typeface="Times New Roman" pitchFamily="18" charset="0"/>
              </a:rPr>
              <a:t>қан тоқтатуға қатысады.</a:t>
            </a:r>
            <a:r>
              <a:rPr lang="ru-RU" sz="2200" b="0" dirty="0" smtClean="0">
                <a:latin typeface="Times New Roman" pitchFamily="18" charset="0"/>
                <a:cs typeface="Times New Roman" pitchFamily="18" charset="0"/>
              </a:rPr>
              <a:t> </a:t>
            </a:r>
          </a:p>
        </p:txBody>
      </p:sp>
      <p:pic>
        <p:nvPicPr>
          <p:cNvPr id="2050" name="Picture 2" descr="http://compulenta.computerra.ru/upload/iblock/aad/F001035-Activated_platelets,_SEM-SPL_resized_width_b50b5a606a3df1ac608f78d8d51b1290_500_q95.jpg"/>
          <p:cNvPicPr>
            <a:picLocks noChangeAspect="1" noChangeArrowheads="1"/>
          </p:cNvPicPr>
          <p:nvPr/>
        </p:nvPicPr>
        <p:blipFill>
          <a:blip r:embed="rId2" cstate="print"/>
          <a:srcRect/>
          <a:stretch>
            <a:fillRect/>
          </a:stretch>
        </p:blipFill>
        <p:spPr bwMode="auto">
          <a:xfrm>
            <a:off x="6084168" y="2071678"/>
            <a:ext cx="3059832" cy="2386669"/>
          </a:xfrm>
          <a:prstGeom prst="rect">
            <a:avLst/>
          </a:prstGeom>
          <a:noFill/>
        </p:spPr>
      </p:pic>
      <p:sp>
        <p:nvSpPr>
          <p:cNvPr id="5" name="Прямоугольник 4"/>
          <p:cNvSpPr/>
          <p:nvPr/>
        </p:nvSpPr>
        <p:spPr>
          <a:xfrm>
            <a:off x="0" y="2060848"/>
            <a:ext cx="6012160" cy="4893647"/>
          </a:xfrm>
          <a:prstGeom prst="rect">
            <a:avLst/>
          </a:prstGeom>
        </p:spPr>
        <p:txBody>
          <a:bodyPr wrap="square">
            <a:spAutoFit/>
          </a:bodyPr>
          <a:lstStyle/>
          <a:p>
            <a:r>
              <a:rPr lang="ru-RU" dirty="0" err="1" smtClean="0">
                <a:latin typeface="Times New Roman" pitchFamily="18" charset="0"/>
                <a:cs typeface="Times New Roman" pitchFamily="18" charset="0"/>
              </a:rPr>
              <a:t>Тромбоциттер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қызметі:</a:t>
            </a:r>
            <a:endParaRPr lang="ru-RU" b="0" dirty="0" smtClean="0">
              <a:latin typeface="Times New Roman" pitchFamily="18" charset="0"/>
              <a:cs typeface="Times New Roman" pitchFamily="18" charset="0"/>
            </a:endParaRPr>
          </a:p>
          <a:p>
            <a:pPr>
              <a:buFont typeface="Wingdings" pitchFamily="2" charset="2"/>
              <a:buChar char="Ø"/>
            </a:pPr>
            <a:r>
              <a:rPr lang="en-US"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Фибринолиз</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(ұйыған қанды еріту</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және қан ұю үрдістеріне белсене</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қатысады;</a:t>
            </a:r>
            <a:endParaRPr lang="ru-RU" b="0" dirty="0" smtClean="0">
              <a:latin typeface="Times New Roman" pitchFamily="18" charset="0"/>
              <a:cs typeface="Times New Roman" pitchFamily="18" charset="0"/>
            </a:endParaRPr>
          </a:p>
          <a:p>
            <a:r>
              <a:rPr lang="ru-RU" b="0" dirty="0" err="1" smtClean="0">
                <a:latin typeface="Times New Roman" pitchFamily="18" charset="0"/>
                <a:cs typeface="Times New Roman" pitchFamily="18" charset="0"/>
              </a:rPr>
              <a:t>Олардың құрамында қанды тоқтататын биологиялық белсенді</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заттар</a:t>
            </a:r>
            <a:r>
              <a:rPr lang="ru-RU" b="0" dirty="0" smtClean="0">
                <a:latin typeface="Times New Roman" pitchFamily="18" charset="0"/>
                <a:cs typeface="Times New Roman" pitchFamily="18" charset="0"/>
              </a:rPr>
              <a:t> бар;</a:t>
            </a:r>
          </a:p>
          <a:p>
            <a:pPr>
              <a:buFont typeface="Wingdings" pitchFamily="2" charset="2"/>
              <a:buChar char="Ø"/>
            </a:pPr>
            <a:r>
              <a:rPr lang="en-US"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Қорғаныс </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тромбоциттер</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бактерияларды</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желімдеу</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және </a:t>
            </a:r>
            <a:r>
              <a:rPr lang="ru-RU" b="0" dirty="0" smtClean="0">
                <a:latin typeface="Times New Roman" pitchFamily="18" charset="0"/>
                <a:cs typeface="Times New Roman" pitchFamily="18" charset="0"/>
              </a:rPr>
              <a:t>фагоцитоз </a:t>
            </a:r>
            <a:r>
              <a:rPr lang="ru-RU" b="0" dirty="0" err="1" smtClean="0">
                <a:latin typeface="Times New Roman" pitchFamily="18" charset="0"/>
                <a:cs typeface="Times New Roman" pitchFamily="18" charset="0"/>
              </a:rPr>
              <a:t>арқылы қорғаныс қызметін атқарады</a:t>
            </a:r>
            <a:r>
              <a:rPr lang="ru-RU" b="0" dirty="0" smtClean="0">
                <a:latin typeface="Times New Roman" pitchFamily="18" charset="0"/>
                <a:cs typeface="Times New Roman" pitchFamily="18" charset="0"/>
              </a:rPr>
              <a:t>;</a:t>
            </a:r>
          </a:p>
          <a:p>
            <a:pPr marL="457200" indent="-457200">
              <a:buFont typeface="Wingdings" pitchFamily="2" charset="2"/>
              <a:buChar char="Ø"/>
            </a:pPr>
            <a:r>
              <a:rPr lang="ru-RU" b="0" dirty="0" err="1" smtClean="0">
                <a:latin typeface="Times New Roman" pitchFamily="18" charset="0"/>
                <a:cs typeface="Times New Roman" pitchFamily="18" charset="0"/>
              </a:rPr>
              <a:t>Қан ағуы тоқтатын ферменттерді</a:t>
            </a:r>
            <a:r>
              <a:rPr lang="en-US"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өндіреді;</a:t>
            </a:r>
            <a:endParaRPr lang="ru-RU" b="0" dirty="0" smtClean="0">
              <a:latin typeface="Times New Roman" pitchFamily="18" charset="0"/>
              <a:cs typeface="Times New Roman" pitchFamily="18" charset="0"/>
            </a:endParaRPr>
          </a:p>
          <a:p>
            <a:pPr>
              <a:buFont typeface="Wingdings" pitchFamily="2" charset="2"/>
              <a:buChar char="Ø"/>
            </a:pPr>
            <a:r>
              <a:rPr lang="ru-RU" b="0" dirty="0" smtClean="0">
                <a:latin typeface="Times New Roman" pitchFamily="18" charset="0"/>
                <a:cs typeface="Times New Roman" pitchFamily="18" charset="0"/>
              </a:rPr>
              <a:t>Капилляр </a:t>
            </a:r>
            <a:r>
              <a:rPr lang="ru-RU" b="0" dirty="0" err="1" smtClean="0">
                <a:latin typeface="Times New Roman" pitchFamily="18" charset="0"/>
                <a:cs typeface="Times New Roman" pitchFamily="18" charset="0"/>
              </a:rPr>
              <a:t>қабырғасы өткізгіштігін өзгерте отырып</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гистогематикалық бөгеттер жағдайына әсер етеді</a:t>
            </a:r>
            <a:r>
              <a:rPr lang="ru-RU" b="0" dirty="0" smtClean="0">
                <a:latin typeface="Times New Roman" pitchFamily="18" charset="0"/>
                <a:cs typeface="Times New Roman" pitchFamily="18" charset="0"/>
              </a:rPr>
              <a:t>.</a:t>
            </a:r>
            <a:endParaRPr lang="ru-RU" b="0" dirty="0">
              <a:latin typeface="Times New Roman" pitchFamily="18" charset="0"/>
              <a:cs typeface="Times New Roman" pitchFamily="18" charset="0"/>
            </a:endParaRPr>
          </a:p>
        </p:txBody>
      </p:sp>
      <p:pic>
        <p:nvPicPr>
          <p:cNvPr id="7170" name="Picture 2" descr="C:\Users\User\Desktop\ponizheny.jpg"/>
          <p:cNvPicPr>
            <a:picLocks noChangeAspect="1" noChangeArrowheads="1"/>
          </p:cNvPicPr>
          <p:nvPr/>
        </p:nvPicPr>
        <p:blipFill>
          <a:blip r:embed="rId3" cstate="print"/>
          <a:srcRect/>
          <a:stretch>
            <a:fillRect/>
          </a:stretch>
        </p:blipFill>
        <p:spPr bwMode="auto">
          <a:xfrm>
            <a:off x="5989626" y="4429132"/>
            <a:ext cx="3154374" cy="242886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81944" y="304800"/>
            <a:ext cx="6480720" cy="762000"/>
          </a:xfrm>
          <a:prstGeom prst="rect">
            <a:avLst/>
          </a:prstGeom>
          <a:solidFill>
            <a:srgbClr val="AFE4FF"/>
          </a:solidFill>
          <a:ln w="19050">
            <a:solidFill>
              <a:schemeClr val="accent2"/>
            </a:solid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kk-KZ" sz="4000" kern="0" dirty="0" smtClean="0">
                <a:solidFill>
                  <a:schemeClr val="accent2"/>
                </a:solidFill>
                <a:latin typeface="+mj-lt"/>
                <a:ea typeface="+mj-ea"/>
                <a:cs typeface="+mj-cs"/>
              </a:rPr>
              <a:t>Тромбтардың құрылуы</a:t>
            </a:r>
            <a:endParaRPr kumimoji="0" lang="ru-RU" sz="4000" b="1" i="0" u="none" strike="noStrike" kern="0" cap="none" spc="0" normalizeH="0" baseline="0" noProof="0" dirty="0">
              <a:ln>
                <a:noFill/>
              </a:ln>
              <a:solidFill>
                <a:schemeClr val="accent2"/>
              </a:solidFill>
              <a:effectLst/>
              <a:uLnTx/>
              <a:uFillTx/>
              <a:latin typeface="+mj-lt"/>
              <a:ea typeface="+mj-ea"/>
              <a:cs typeface="+mj-cs"/>
            </a:endParaRPr>
          </a:p>
        </p:txBody>
      </p:sp>
      <p:sp>
        <p:nvSpPr>
          <p:cNvPr id="3" name="Text Box 3"/>
          <p:cNvSpPr txBox="1">
            <a:spLocks noChangeArrowheads="1"/>
          </p:cNvSpPr>
          <p:nvPr/>
        </p:nvSpPr>
        <p:spPr bwMode="auto">
          <a:xfrm>
            <a:off x="5571832" y="3327375"/>
            <a:ext cx="3608680" cy="461665"/>
          </a:xfrm>
          <a:prstGeom prst="rect">
            <a:avLst/>
          </a:prstGeom>
          <a:noFill/>
          <a:ln w="9525">
            <a:noFill/>
            <a:miter lim="800000"/>
            <a:headEnd/>
            <a:tailEnd/>
          </a:ln>
          <a:effectLst/>
        </p:spPr>
        <p:txBody>
          <a:bodyPr wrap="none">
            <a:spAutoFit/>
          </a:bodyPr>
          <a:lstStyle/>
          <a:p>
            <a:r>
              <a:rPr lang="kk-KZ" sz="2400" b="1" dirty="0" smtClean="0">
                <a:solidFill>
                  <a:schemeClr val="accent2"/>
                </a:solidFill>
                <a:latin typeface="Tahoma" pitchFamily="34" charset="0"/>
              </a:rPr>
              <a:t>Фибрин талшықтары</a:t>
            </a:r>
            <a:endParaRPr lang="ru-RU" sz="2400" b="1" dirty="0">
              <a:solidFill>
                <a:schemeClr val="accent2"/>
              </a:solidFill>
              <a:latin typeface="Tahoma" pitchFamily="34" charset="0"/>
            </a:endParaRPr>
          </a:p>
        </p:txBody>
      </p:sp>
      <p:sp>
        <p:nvSpPr>
          <p:cNvPr id="4" name="Text Box 4"/>
          <p:cNvSpPr txBox="1">
            <a:spLocks noChangeArrowheads="1"/>
          </p:cNvSpPr>
          <p:nvPr/>
        </p:nvSpPr>
        <p:spPr bwMode="auto">
          <a:xfrm>
            <a:off x="5822504" y="3962400"/>
            <a:ext cx="1891865" cy="461665"/>
          </a:xfrm>
          <a:prstGeom prst="rect">
            <a:avLst/>
          </a:prstGeom>
          <a:noFill/>
          <a:ln w="9525">
            <a:noFill/>
            <a:miter lim="800000"/>
            <a:headEnd/>
            <a:tailEnd/>
          </a:ln>
          <a:effectLst/>
        </p:spPr>
        <p:txBody>
          <a:bodyPr wrap="none">
            <a:spAutoFit/>
          </a:bodyPr>
          <a:lstStyle/>
          <a:p>
            <a:r>
              <a:rPr lang="kk-KZ" sz="2400" b="1" dirty="0" smtClean="0">
                <a:solidFill>
                  <a:schemeClr val="accent2"/>
                </a:solidFill>
                <a:latin typeface="Tahoma" pitchFamily="34" charset="0"/>
              </a:rPr>
              <a:t>Эритроцит</a:t>
            </a:r>
            <a:endParaRPr lang="ru-RU" dirty="0" smtClean="0">
              <a:solidFill>
                <a:schemeClr val="accent2"/>
              </a:solidFill>
              <a:latin typeface="Tahoma" pitchFamily="34" charset="0"/>
            </a:endParaRPr>
          </a:p>
        </p:txBody>
      </p:sp>
      <p:sp>
        <p:nvSpPr>
          <p:cNvPr id="5" name="Text Box 5"/>
          <p:cNvSpPr txBox="1">
            <a:spLocks noChangeArrowheads="1"/>
          </p:cNvSpPr>
          <p:nvPr/>
        </p:nvSpPr>
        <p:spPr bwMode="auto">
          <a:xfrm>
            <a:off x="5822504" y="4800600"/>
            <a:ext cx="1745991" cy="461665"/>
          </a:xfrm>
          <a:prstGeom prst="rect">
            <a:avLst/>
          </a:prstGeom>
          <a:noFill/>
          <a:ln w="9525">
            <a:noFill/>
            <a:miter lim="800000"/>
            <a:headEnd/>
            <a:tailEnd/>
          </a:ln>
          <a:effectLst/>
        </p:spPr>
        <p:txBody>
          <a:bodyPr wrap="none">
            <a:spAutoFit/>
          </a:bodyPr>
          <a:lstStyle/>
          <a:p>
            <a:r>
              <a:rPr lang="kk-KZ" dirty="0" smtClean="0">
                <a:solidFill>
                  <a:schemeClr val="accent2"/>
                </a:solidFill>
                <a:latin typeface="Tahoma" pitchFamily="34" charset="0"/>
              </a:rPr>
              <a:t>Лейкоцит</a:t>
            </a:r>
            <a:endParaRPr lang="ru-RU" sz="2400" b="1" dirty="0">
              <a:solidFill>
                <a:schemeClr val="accent2"/>
              </a:solidFill>
              <a:latin typeface="Tahoma" pitchFamily="34" charset="0"/>
            </a:endParaRPr>
          </a:p>
        </p:txBody>
      </p:sp>
      <p:sp>
        <p:nvSpPr>
          <p:cNvPr id="6" name="Text Box 6"/>
          <p:cNvSpPr txBox="1">
            <a:spLocks noChangeArrowheads="1"/>
          </p:cNvSpPr>
          <p:nvPr/>
        </p:nvSpPr>
        <p:spPr bwMode="auto">
          <a:xfrm>
            <a:off x="5868144" y="2467744"/>
            <a:ext cx="1854995" cy="461665"/>
          </a:xfrm>
          <a:prstGeom prst="rect">
            <a:avLst/>
          </a:prstGeom>
          <a:noFill/>
          <a:ln w="9525">
            <a:noFill/>
            <a:miter lim="800000"/>
            <a:headEnd/>
            <a:tailEnd/>
          </a:ln>
          <a:effectLst/>
        </p:spPr>
        <p:txBody>
          <a:bodyPr wrap="none">
            <a:spAutoFit/>
          </a:bodyPr>
          <a:lstStyle/>
          <a:p>
            <a:r>
              <a:rPr lang="kk-KZ" sz="2400" b="1" dirty="0" smtClean="0">
                <a:solidFill>
                  <a:schemeClr val="accent2"/>
                </a:solidFill>
                <a:latin typeface="Tahoma" pitchFamily="34" charset="0"/>
              </a:rPr>
              <a:t>Негізгі зат</a:t>
            </a:r>
            <a:endParaRPr lang="ru-RU" sz="2400" b="1" dirty="0">
              <a:solidFill>
                <a:schemeClr val="accent2"/>
              </a:solidFill>
              <a:latin typeface="Tahoma" pitchFamily="34" charset="0"/>
            </a:endParaRPr>
          </a:p>
        </p:txBody>
      </p:sp>
      <p:pic>
        <p:nvPicPr>
          <p:cNvPr id="7" name="Picture 7" descr="2"/>
          <p:cNvPicPr>
            <a:picLocks noChangeAspect="1" noChangeArrowheads="1"/>
          </p:cNvPicPr>
          <p:nvPr/>
        </p:nvPicPr>
        <p:blipFill>
          <a:blip r:embed="rId2" cstate="print"/>
          <a:srcRect/>
          <a:stretch>
            <a:fillRect/>
          </a:stretch>
        </p:blipFill>
        <p:spPr>
          <a:xfrm>
            <a:off x="107504" y="1295400"/>
            <a:ext cx="5033963" cy="5181600"/>
          </a:xfrm>
          <a:prstGeom prst="rect">
            <a:avLst/>
          </a:prstGeom>
          <a:noFill/>
          <a:ln w="76200" cmpd="tri">
            <a:solidFill>
              <a:schemeClr val="accent2"/>
            </a:solidFill>
          </a:ln>
        </p:spPr>
      </p:pic>
      <p:sp>
        <p:nvSpPr>
          <p:cNvPr id="8" name="Line 8"/>
          <p:cNvSpPr>
            <a:spLocks noChangeShapeType="1"/>
          </p:cNvSpPr>
          <p:nvPr/>
        </p:nvSpPr>
        <p:spPr bwMode="auto">
          <a:xfrm flipH="1">
            <a:off x="2850704" y="2743200"/>
            <a:ext cx="2895600" cy="0"/>
          </a:xfrm>
          <a:prstGeom prst="line">
            <a:avLst/>
          </a:prstGeom>
          <a:noFill/>
          <a:ln w="57150">
            <a:solidFill>
              <a:schemeClr val="accent2"/>
            </a:solidFill>
            <a:round/>
            <a:headEnd/>
            <a:tailEnd type="triangle" w="med" len="med"/>
          </a:ln>
          <a:effectLst/>
        </p:spPr>
        <p:txBody>
          <a:bodyPr/>
          <a:lstStyle/>
          <a:p>
            <a:endParaRPr lang="ru-RU"/>
          </a:p>
        </p:txBody>
      </p:sp>
      <p:sp>
        <p:nvSpPr>
          <p:cNvPr id="9" name="Line 9"/>
          <p:cNvSpPr>
            <a:spLocks noChangeShapeType="1"/>
          </p:cNvSpPr>
          <p:nvPr/>
        </p:nvSpPr>
        <p:spPr bwMode="auto">
          <a:xfrm flipH="1">
            <a:off x="3003104" y="3581400"/>
            <a:ext cx="2514600" cy="0"/>
          </a:xfrm>
          <a:prstGeom prst="line">
            <a:avLst/>
          </a:prstGeom>
          <a:noFill/>
          <a:ln w="57150">
            <a:solidFill>
              <a:schemeClr val="accent2"/>
            </a:solidFill>
            <a:round/>
            <a:headEnd/>
            <a:tailEnd type="triangle" w="med" len="med"/>
          </a:ln>
          <a:effectLst/>
        </p:spPr>
        <p:txBody>
          <a:bodyPr/>
          <a:lstStyle/>
          <a:p>
            <a:endParaRPr lang="ru-RU"/>
          </a:p>
        </p:txBody>
      </p:sp>
      <p:sp>
        <p:nvSpPr>
          <p:cNvPr id="10" name="Line 10"/>
          <p:cNvSpPr>
            <a:spLocks noChangeShapeType="1"/>
          </p:cNvSpPr>
          <p:nvPr/>
        </p:nvSpPr>
        <p:spPr bwMode="auto">
          <a:xfrm flipH="1">
            <a:off x="3765104" y="4267200"/>
            <a:ext cx="1905000" cy="0"/>
          </a:xfrm>
          <a:prstGeom prst="line">
            <a:avLst/>
          </a:prstGeom>
          <a:noFill/>
          <a:ln w="57150">
            <a:solidFill>
              <a:schemeClr val="accent2"/>
            </a:solidFill>
            <a:round/>
            <a:headEnd/>
            <a:tailEnd type="triangle" w="med" len="med"/>
          </a:ln>
          <a:effectLst/>
        </p:spPr>
        <p:txBody>
          <a:bodyPr/>
          <a:lstStyle/>
          <a:p>
            <a:endParaRPr lang="ru-RU"/>
          </a:p>
        </p:txBody>
      </p:sp>
      <p:sp>
        <p:nvSpPr>
          <p:cNvPr id="11" name="Line 11"/>
          <p:cNvSpPr>
            <a:spLocks noChangeShapeType="1"/>
          </p:cNvSpPr>
          <p:nvPr/>
        </p:nvSpPr>
        <p:spPr bwMode="auto">
          <a:xfrm flipH="1" flipV="1">
            <a:off x="2317304" y="4572000"/>
            <a:ext cx="3429000" cy="457200"/>
          </a:xfrm>
          <a:prstGeom prst="line">
            <a:avLst/>
          </a:prstGeom>
          <a:noFill/>
          <a:ln w="57150">
            <a:solidFill>
              <a:schemeClr val="accent2"/>
            </a:solidFill>
            <a:round/>
            <a:headEnd/>
            <a:tailEnd type="triangle" w="med" len="med"/>
          </a:ln>
          <a:effectLst/>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 presetClass="entr" presetSubtype="8" fill="hold" nodeType="afterEffect">
                                  <p:stCondLst>
                                    <p:cond delay="10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par>
                                <p:cTn id="15" presetID="27" presetClass="entr" presetSubtype="0" fill="hold" grpId="0" nodeType="withEffect">
                                  <p:stCondLst>
                                    <p:cond delay="1000"/>
                                  </p:stCondLst>
                                  <p:iterate type="lt">
                                    <p:tmPct val="50000"/>
                                  </p:iterate>
                                  <p:childTnLst>
                                    <p:set>
                                      <p:cBhvr>
                                        <p:cTn id="16" dur="1" fill="hold">
                                          <p:stCondLst>
                                            <p:cond delay="0"/>
                                          </p:stCondLst>
                                        </p:cTn>
                                        <p:tgtEl>
                                          <p:spTgt spid="6"/>
                                        </p:tgtEl>
                                        <p:attrNameLst>
                                          <p:attrName>style.visibility</p:attrName>
                                        </p:attrNameLst>
                                      </p:cBhvr>
                                      <p:to>
                                        <p:strVal val="visible"/>
                                      </p:to>
                                    </p:set>
                                    <p:anim calcmode="discrete" valueType="clr">
                                      <p:cBhvr override="childStyle">
                                        <p:cTn id="1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6"/>
                                        </p:tgtEl>
                                        <p:attrNameLst>
                                          <p:attrName>fillcolor</p:attrName>
                                        </p:attrNameLst>
                                      </p:cBhvr>
                                      <p:tavLst>
                                        <p:tav tm="0">
                                          <p:val>
                                            <p:clrVal>
                                              <a:schemeClr val="accent2"/>
                                            </p:clrVal>
                                          </p:val>
                                        </p:tav>
                                        <p:tav tm="50000">
                                          <p:val>
                                            <p:clrVal>
                                              <a:schemeClr val="hlink"/>
                                            </p:clrVal>
                                          </p:val>
                                        </p:tav>
                                      </p:tavLst>
                                    </p:anim>
                                    <p:set>
                                      <p:cBhvr>
                                        <p:cTn id="19" dur="80"/>
                                        <p:tgtEl>
                                          <p:spTgt spid="6"/>
                                        </p:tgtEl>
                                        <p:attrNameLst>
                                          <p:attrName>fill.type</p:attrName>
                                        </p:attrNameLst>
                                      </p:cBhvr>
                                      <p:to>
                                        <p:strVal val="solid"/>
                                      </p:to>
                                    </p:set>
                                  </p:childTnLst>
                                </p:cTn>
                              </p:par>
                            </p:childTnLst>
                          </p:cTn>
                        </p:par>
                        <p:par>
                          <p:cTn id="20" fill="hold">
                            <p:stCondLst>
                              <p:cond delay="2500"/>
                            </p:stCondLst>
                            <p:childTnLst>
                              <p:par>
                                <p:cTn id="21" presetID="29"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ppt_x</p:attrName>
                                        </p:attrNameLst>
                                      </p:cBhvr>
                                      <p:tavLst>
                                        <p:tav tm="0">
                                          <p:val>
                                            <p:strVal val="#ppt_x-.2"/>
                                          </p:val>
                                        </p:tav>
                                        <p:tav tm="100000">
                                          <p:val>
                                            <p:strVal val="#ppt_x"/>
                                          </p:val>
                                        </p:tav>
                                      </p:tavLst>
                                    </p:anim>
                                    <p:anim calcmode="lin" valueType="num">
                                      <p:cBhvr>
                                        <p:cTn id="2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5" dur="1000"/>
                                        <p:tgtEl>
                                          <p:spTgt spid="8"/>
                                        </p:tgtEl>
                                      </p:cBhvr>
                                    </p:animEffect>
                                  </p:childTnLst>
                                </p:cTn>
                              </p:par>
                              <p:par>
                                <p:cTn id="26" presetID="27" presetClass="entr" presetSubtype="0" fill="hold" grpId="0" nodeType="withEffect">
                                  <p:stCondLst>
                                    <p:cond delay="1000"/>
                                  </p:stCondLst>
                                  <p:iterate type="lt">
                                    <p:tmPct val="50000"/>
                                  </p:iterate>
                                  <p:childTnLst>
                                    <p:set>
                                      <p:cBhvr>
                                        <p:cTn id="27" dur="1" fill="hold">
                                          <p:stCondLst>
                                            <p:cond delay="0"/>
                                          </p:stCondLst>
                                        </p:cTn>
                                        <p:tgtEl>
                                          <p:spTgt spid="3"/>
                                        </p:tgtEl>
                                        <p:attrNameLst>
                                          <p:attrName>style.visibility</p:attrName>
                                        </p:attrNameLst>
                                      </p:cBhvr>
                                      <p:to>
                                        <p:strVal val="visible"/>
                                      </p:to>
                                    </p:set>
                                    <p:anim calcmode="discrete" valueType="clr">
                                      <p:cBhvr override="childStyle">
                                        <p:cTn id="28"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
                                        </p:tgtEl>
                                        <p:attrNameLst>
                                          <p:attrName>fillcolor</p:attrName>
                                        </p:attrNameLst>
                                      </p:cBhvr>
                                      <p:tavLst>
                                        <p:tav tm="0">
                                          <p:val>
                                            <p:clrVal>
                                              <a:schemeClr val="accent2"/>
                                            </p:clrVal>
                                          </p:val>
                                        </p:tav>
                                        <p:tav tm="50000">
                                          <p:val>
                                            <p:clrVal>
                                              <a:schemeClr val="hlink"/>
                                            </p:clrVal>
                                          </p:val>
                                        </p:tav>
                                      </p:tavLst>
                                    </p:anim>
                                    <p:set>
                                      <p:cBhvr>
                                        <p:cTn id="30" dur="80"/>
                                        <p:tgtEl>
                                          <p:spTgt spid="3"/>
                                        </p:tgtEl>
                                        <p:attrNameLst>
                                          <p:attrName>fill.type</p:attrName>
                                        </p:attrNameLst>
                                      </p:cBhvr>
                                      <p:to>
                                        <p:strVal val="solid"/>
                                      </p:to>
                                    </p:set>
                                  </p:childTnLst>
                                </p:cTn>
                              </p:par>
                            </p:childTnLst>
                          </p:cTn>
                        </p:par>
                        <p:par>
                          <p:cTn id="31" fill="hold">
                            <p:stCondLst>
                              <p:cond delay="4180"/>
                            </p:stCondLst>
                            <p:childTnLst>
                              <p:par>
                                <p:cTn id="32" presetID="29"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ppt_x</p:attrName>
                                        </p:attrNameLst>
                                      </p:cBhvr>
                                      <p:tavLst>
                                        <p:tav tm="0">
                                          <p:val>
                                            <p:strVal val="#ppt_x-.2"/>
                                          </p:val>
                                        </p:tav>
                                        <p:tav tm="100000">
                                          <p:val>
                                            <p:strVal val="#ppt_x"/>
                                          </p:val>
                                        </p:tav>
                                      </p:tavLst>
                                    </p:anim>
                                    <p:anim calcmode="lin" valueType="num">
                                      <p:cBhvr>
                                        <p:cTn id="35"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6" dur="1000"/>
                                        <p:tgtEl>
                                          <p:spTgt spid="9"/>
                                        </p:tgtEl>
                                      </p:cBhvr>
                                    </p:animEffect>
                                  </p:childTnLst>
                                </p:cTn>
                              </p:par>
                              <p:par>
                                <p:cTn id="37" presetID="27" presetClass="entr" presetSubtype="0" fill="hold" grpId="0" nodeType="withEffect">
                                  <p:stCondLst>
                                    <p:cond delay="1000"/>
                                  </p:stCondLst>
                                  <p:iterate type="lt">
                                    <p:tmPct val="50000"/>
                                  </p:iterate>
                                  <p:childTnLst>
                                    <p:set>
                                      <p:cBhvr>
                                        <p:cTn id="38" dur="1" fill="hold">
                                          <p:stCondLst>
                                            <p:cond delay="0"/>
                                          </p:stCondLst>
                                        </p:cTn>
                                        <p:tgtEl>
                                          <p:spTgt spid="4"/>
                                        </p:tgtEl>
                                        <p:attrNameLst>
                                          <p:attrName>style.visibility</p:attrName>
                                        </p:attrNameLst>
                                      </p:cBhvr>
                                      <p:to>
                                        <p:strVal val="visible"/>
                                      </p:to>
                                    </p:set>
                                    <p:anim calcmode="discrete" valueType="clr">
                                      <p:cBhvr override="childStyle">
                                        <p:cTn id="39"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4"/>
                                        </p:tgtEl>
                                        <p:attrNameLst>
                                          <p:attrName>fillcolor</p:attrName>
                                        </p:attrNameLst>
                                      </p:cBhvr>
                                      <p:tavLst>
                                        <p:tav tm="0">
                                          <p:val>
                                            <p:clrVal>
                                              <a:schemeClr val="accent2"/>
                                            </p:clrVal>
                                          </p:val>
                                        </p:tav>
                                        <p:tav tm="50000">
                                          <p:val>
                                            <p:clrVal>
                                              <a:schemeClr val="hlink"/>
                                            </p:clrVal>
                                          </p:val>
                                        </p:tav>
                                      </p:tavLst>
                                    </p:anim>
                                    <p:set>
                                      <p:cBhvr>
                                        <p:cTn id="41" dur="80"/>
                                        <p:tgtEl>
                                          <p:spTgt spid="4"/>
                                        </p:tgtEl>
                                        <p:attrNameLst>
                                          <p:attrName>fill.type</p:attrName>
                                        </p:attrNameLst>
                                      </p:cBhvr>
                                      <p:to>
                                        <p:strVal val="solid"/>
                                      </p:to>
                                    </p:set>
                                  </p:childTnLst>
                                </p:cTn>
                              </p:par>
                            </p:childTnLst>
                          </p:cTn>
                        </p:par>
                        <p:par>
                          <p:cTn id="42" fill="hold">
                            <p:stCondLst>
                              <p:cond delay="5580"/>
                            </p:stCondLst>
                            <p:childTnLst>
                              <p:par>
                                <p:cTn id="43" presetID="29"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1000" fill="hold"/>
                                        <p:tgtEl>
                                          <p:spTgt spid="10"/>
                                        </p:tgtEl>
                                        <p:attrNameLst>
                                          <p:attrName>ppt_x</p:attrName>
                                        </p:attrNameLst>
                                      </p:cBhvr>
                                      <p:tavLst>
                                        <p:tav tm="0">
                                          <p:val>
                                            <p:strVal val="#ppt_x-.2"/>
                                          </p:val>
                                        </p:tav>
                                        <p:tav tm="100000">
                                          <p:val>
                                            <p:strVal val="#ppt_x"/>
                                          </p:val>
                                        </p:tav>
                                      </p:tavLst>
                                    </p:anim>
                                    <p:anim calcmode="lin" valueType="num">
                                      <p:cBhvr>
                                        <p:cTn id="46"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0"/>
                                        </p:tgtEl>
                                      </p:cBhvr>
                                    </p:animEffect>
                                  </p:childTnLst>
                                </p:cTn>
                              </p:par>
                              <p:par>
                                <p:cTn id="48" presetID="27" presetClass="entr" presetSubtype="0" fill="hold" grpId="0" nodeType="withEffect">
                                  <p:stCondLst>
                                    <p:cond delay="1000"/>
                                  </p:stCondLst>
                                  <p:iterate type="lt">
                                    <p:tmPct val="50000"/>
                                  </p:iterate>
                                  <p:childTnLst>
                                    <p:set>
                                      <p:cBhvr>
                                        <p:cTn id="49" dur="1" fill="hold">
                                          <p:stCondLst>
                                            <p:cond delay="0"/>
                                          </p:stCondLst>
                                        </p:cTn>
                                        <p:tgtEl>
                                          <p:spTgt spid="5"/>
                                        </p:tgtEl>
                                        <p:attrNameLst>
                                          <p:attrName>style.visibility</p:attrName>
                                        </p:attrNameLst>
                                      </p:cBhvr>
                                      <p:to>
                                        <p:strVal val="visible"/>
                                      </p:to>
                                    </p:set>
                                    <p:anim calcmode="discrete" valueType="clr">
                                      <p:cBhvr override="childStyle">
                                        <p:cTn id="50"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5"/>
                                        </p:tgtEl>
                                        <p:attrNameLst>
                                          <p:attrName>fillcolor</p:attrName>
                                        </p:attrNameLst>
                                      </p:cBhvr>
                                      <p:tavLst>
                                        <p:tav tm="0">
                                          <p:val>
                                            <p:clrVal>
                                              <a:schemeClr val="accent2"/>
                                            </p:clrVal>
                                          </p:val>
                                        </p:tav>
                                        <p:tav tm="50000">
                                          <p:val>
                                            <p:clrVal>
                                              <a:schemeClr val="hlink"/>
                                            </p:clrVal>
                                          </p:val>
                                        </p:tav>
                                      </p:tavLst>
                                    </p:anim>
                                    <p:set>
                                      <p:cBhvr>
                                        <p:cTn id="52" dur="80"/>
                                        <p:tgtEl>
                                          <p:spTgt spid="5"/>
                                        </p:tgtEl>
                                        <p:attrNameLst>
                                          <p:attrName>fill.type</p:attrName>
                                        </p:attrNameLst>
                                      </p:cBhvr>
                                      <p:to>
                                        <p:strVal val="solid"/>
                                      </p:to>
                                    </p:set>
                                  </p:childTnLst>
                                </p:cTn>
                              </p:par>
                            </p:childTnLst>
                          </p:cTn>
                        </p:par>
                        <p:par>
                          <p:cTn id="53" fill="hold">
                            <p:stCondLst>
                              <p:cond delay="6940"/>
                            </p:stCondLst>
                            <p:childTnLst>
                              <p:par>
                                <p:cTn id="54" presetID="29"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ppt_x</p:attrName>
                                        </p:attrNameLst>
                                      </p:cBhvr>
                                      <p:tavLst>
                                        <p:tav tm="0">
                                          <p:val>
                                            <p:strVal val="#ppt_x-.2"/>
                                          </p:val>
                                        </p:tav>
                                        <p:tav tm="100000">
                                          <p:val>
                                            <p:strVal val="#ppt_x"/>
                                          </p:val>
                                        </p:tav>
                                      </p:tavLst>
                                    </p:anim>
                                    <p:anim calcmode="lin" valueType="num">
                                      <p:cBhvr>
                                        <p:cTn id="57"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P spid="5" grpId="0" autoUpdateAnimBg="0"/>
      <p:bldP spid="6" grpId="0" autoUpdateAnimBg="0"/>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28596" y="0"/>
            <a:ext cx="8218488" cy="1417638"/>
          </a:xfrm>
        </p:spPr>
        <p:txBody>
          <a:bodyPr/>
          <a:lstStyle/>
          <a:p>
            <a:pPr eaLnBrk="1" hangingPunct="1"/>
            <a:r>
              <a:rPr lang="kk-KZ" altLang="ru-RU" sz="2400" dirty="0" smtClean="0">
                <a:solidFill>
                  <a:srgbClr val="FF0000"/>
                </a:solidFill>
                <a:latin typeface="Times New Roman" pitchFamily="18" charset="0"/>
                <a:cs typeface="Times New Roman" pitchFamily="18" charset="0"/>
              </a:rPr>
              <a:t>Сүйек кемігіндегі қан жасушаларының пайда болуы:</a:t>
            </a:r>
            <a:endParaRPr lang="ru-RU" altLang="ru-RU" sz="2400" dirty="0" smtClean="0">
              <a:solidFill>
                <a:srgbClr val="FF0000"/>
              </a:solidFill>
              <a:latin typeface="Times New Roman" pitchFamily="18" charset="0"/>
              <a:cs typeface="Times New Roman" pitchFamily="18" charset="0"/>
            </a:endParaRPr>
          </a:p>
        </p:txBody>
      </p:sp>
      <p:pic>
        <p:nvPicPr>
          <p:cNvPr id="12291" name="Picture 4" descr="вапываыав"/>
          <p:cNvPicPr>
            <a:picLocks noChangeAspect="1" noChangeArrowheads="1"/>
          </p:cNvPicPr>
          <p:nvPr/>
        </p:nvPicPr>
        <p:blipFill>
          <a:blip r:embed="rId2" cstate="print"/>
          <a:srcRect/>
          <a:stretch>
            <a:fillRect/>
          </a:stretch>
        </p:blipFill>
        <p:spPr bwMode="auto">
          <a:xfrm>
            <a:off x="755576" y="714356"/>
            <a:ext cx="7704856" cy="592933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116632"/>
            <a:ext cx="8784976" cy="6801862"/>
          </a:xfrm>
          <a:prstGeom prst="rect">
            <a:avLst/>
          </a:prstGeom>
        </p:spPr>
        <p:txBody>
          <a:bodyPr wrap="square">
            <a:spAutoFit/>
          </a:bodyPr>
          <a:lstStyle/>
          <a:p>
            <a:pPr algn="ctr"/>
            <a:r>
              <a:rPr lang="ru-RU" sz="2000" dirty="0">
                <a:latin typeface="Times New Roman" panose="02020603050405020304" pitchFamily="18" charset="0"/>
                <a:cs typeface="Times New Roman" panose="02020603050405020304" pitchFamily="18" charset="0"/>
              </a:rPr>
              <a:t>ІШКІ ОРТА ҰЛПАЛАРЫ</a:t>
            </a:r>
          </a:p>
          <a:p>
            <a:pPr algn="just"/>
            <a:endParaRPr lang="ru-RU" sz="2000" dirty="0">
              <a:latin typeface="Times New Roman" panose="02020603050405020304" pitchFamily="18" charset="0"/>
              <a:cs typeface="Times New Roman" panose="02020603050405020304" pitchFamily="18" charset="0"/>
            </a:endParaRPr>
          </a:p>
          <a:p>
            <a:pPr algn="just"/>
            <a:r>
              <a:rPr lang="ru-RU" sz="2200" dirty="0" err="1">
                <a:latin typeface="Times New Roman" panose="02020603050405020304" pitchFamily="18" charset="0"/>
                <a:cs typeface="Times New Roman" panose="02020603050405020304" pitchFamily="18" charset="0"/>
              </a:rPr>
              <a:t>Ішкі</a:t>
            </a:r>
            <a:r>
              <a:rPr lang="ru-RU" sz="2200" dirty="0">
                <a:latin typeface="Times New Roman" panose="02020603050405020304" pitchFamily="18" charset="0"/>
                <a:cs typeface="Times New Roman" panose="02020603050405020304" pitchFamily="18" charset="0"/>
              </a:rPr>
              <a:t> орта </a:t>
            </a:r>
            <a:r>
              <a:rPr lang="ru-RU" sz="2200" dirty="0" err="1">
                <a:latin typeface="Times New Roman" panose="02020603050405020304" pitchFamily="18" charset="0"/>
                <a:cs typeface="Times New Roman" panose="02020603050405020304" pitchFamily="18" charset="0"/>
              </a:rPr>
              <a:t>ұлпалары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өзінің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морфологиялық</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ерекшеліктері</a:t>
            </a:r>
            <a:r>
              <a:rPr lang="ru-RU" sz="2200" dirty="0">
                <a:latin typeface="Times New Roman" panose="02020603050405020304" pitchFamily="18" charset="0"/>
                <a:cs typeface="Times New Roman" panose="02020603050405020304" pitchFamily="18" charset="0"/>
              </a:rPr>
              <a:t> мен </a:t>
            </a:r>
            <a:r>
              <a:rPr lang="ru-RU" sz="2200" dirty="0" err="1">
                <a:latin typeface="Times New Roman" panose="02020603050405020304" pitchFamily="18" charset="0"/>
                <a:cs typeface="Times New Roman" panose="02020603050405020304" pitchFamily="18" charset="0"/>
              </a:rPr>
              <a:t>атқаратын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қызметтері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жағынан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әртүрлі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ұлпаларды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топтастырады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Сыртқы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ортамен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қарым-қатынаста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болмайды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Жануарлар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мүшесінің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ішкі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ортасын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құрайды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Эмбриогенезде</a:t>
            </a:r>
            <a:r>
              <a:rPr lang="ru-RU" sz="2200" dirty="0">
                <a:latin typeface="Times New Roman" panose="02020603050405020304" pitchFamily="18" charset="0"/>
                <a:cs typeface="Times New Roman" panose="02020603050405020304" pitchFamily="18" charset="0"/>
              </a:rPr>
              <a:t> (мезодерма, эктодерма </a:t>
            </a:r>
            <a:r>
              <a:rPr lang="ru-RU" sz="2200" dirty="0" err="1">
                <a:latin typeface="Times New Roman" panose="02020603050405020304" pitchFamily="18" charset="0"/>
                <a:cs typeface="Times New Roman" panose="02020603050405020304" pitchFamily="18" charset="0"/>
              </a:rPr>
              <a:t>клеткаларының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көшуі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кезінде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мезенхимадан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пайда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болады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деген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ұғым</a:t>
            </a:r>
            <a:r>
              <a:rPr lang="ru-RU" sz="2200" dirty="0">
                <a:latin typeface="Times New Roman" panose="02020603050405020304" pitchFamily="18" charset="0"/>
                <a:cs typeface="Times New Roman" panose="02020603050405020304" pitchFamily="18" charset="0"/>
              </a:rPr>
              <a:t> да бар. </a:t>
            </a:r>
            <a:r>
              <a:rPr lang="ru-RU" sz="2200" dirty="0" err="1">
                <a:latin typeface="Times New Roman" panose="02020603050405020304" pitchFamily="18" charset="0"/>
                <a:cs typeface="Times New Roman" panose="02020603050405020304" pitchFamily="18" charset="0"/>
              </a:rPr>
              <a:t>Қазіргі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уақытта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бұл</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көзқарас</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қайтадан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зерттеліп</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қаралуда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өйткені</a:t>
            </a:r>
            <a:r>
              <a:rPr lang="ru-RU" sz="2200" dirty="0">
                <a:latin typeface="Times New Roman" panose="02020603050405020304" pitchFamily="18" charset="0"/>
                <a:cs typeface="Times New Roman" panose="02020603050405020304" pitchFamily="18" charset="0"/>
              </a:rPr>
              <a:t> «ствол» </a:t>
            </a:r>
            <a:r>
              <a:rPr lang="ru-RU" sz="2200" dirty="0" err="1">
                <a:latin typeface="Times New Roman" panose="02020603050405020304" pitchFamily="18" charset="0"/>
                <a:cs typeface="Times New Roman" panose="02020603050405020304" pitchFamily="18" charset="0"/>
              </a:rPr>
              <a:t>бастапқы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бағана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клеткалары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ұлпалардың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дамуындағы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негізгі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көзі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деген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көзқарастар</a:t>
            </a:r>
            <a:r>
              <a:rPr lang="ru-RU" sz="2200" dirty="0">
                <a:latin typeface="Times New Roman" panose="02020603050405020304" pitchFamily="18" charset="0"/>
                <a:cs typeface="Times New Roman" panose="02020603050405020304" pitchFamily="18" charset="0"/>
              </a:rPr>
              <a:t> да </a:t>
            </a:r>
            <a:r>
              <a:rPr lang="ru-RU" sz="2200" dirty="0" err="1">
                <a:latin typeface="Times New Roman" panose="02020603050405020304" pitchFamily="18" charset="0"/>
                <a:cs typeface="Times New Roman" panose="02020603050405020304" pitchFamily="18" charset="0"/>
              </a:rPr>
              <a:t>дәлелденген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Немесе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ұлпалар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бағана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клеткаларынан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пайда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болады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деген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ұғым</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эксперименттер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арқылы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дәлелденген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Бастапқы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бағана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клеткаларының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детерминациясы</a:t>
            </a:r>
            <a:r>
              <a:rPr lang="ru-RU" sz="2200" dirty="0">
                <a:latin typeface="Times New Roman" panose="02020603050405020304" pitchFamily="18" charset="0"/>
                <a:cs typeface="Times New Roman" panose="02020603050405020304" pitchFamily="18" charset="0"/>
              </a:rPr>
              <a:t> гаструла </a:t>
            </a:r>
            <a:r>
              <a:rPr lang="ru-RU" sz="2200" dirty="0" err="1">
                <a:latin typeface="Times New Roman" panose="02020603050405020304" pitchFamily="18" charset="0"/>
                <a:cs typeface="Times New Roman" panose="02020603050405020304" pitchFamily="18" charset="0"/>
              </a:rPr>
              <a:t>кезеңінде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жүреді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Бұл</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кезеңде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ұлпаларға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арналған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гендердің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экспрессиясы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жүреді</a:t>
            </a:r>
            <a:r>
              <a:rPr lang="ru-RU" sz="2200" dirty="0">
                <a:latin typeface="Times New Roman" panose="02020603050405020304" pitchFamily="18" charset="0"/>
                <a:cs typeface="Times New Roman" panose="02020603050405020304" pitchFamily="18" charset="0"/>
              </a:rPr>
              <a:t>. </a:t>
            </a:r>
          </a:p>
          <a:p>
            <a:pPr algn="just"/>
            <a:r>
              <a:rPr lang="ru-RU" sz="2200" dirty="0" err="1">
                <a:latin typeface="Times New Roman" panose="02020603050405020304" pitchFamily="18" charset="0"/>
                <a:cs typeface="Times New Roman" panose="02020603050405020304" pitchFamily="18" charset="0"/>
              </a:rPr>
              <a:t>Макрофагтар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толық</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клеткалар</a:t>
            </a:r>
            <a:r>
              <a:rPr lang="ru-RU" sz="2200" dirty="0">
                <a:latin typeface="Times New Roman" panose="02020603050405020304" pitchFamily="18" charset="0"/>
                <a:cs typeface="Times New Roman" panose="02020603050405020304" pitchFamily="18" charset="0"/>
              </a:rPr>
              <a:t> (тучные клетки), </a:t>
            </a:r>
            <a:r>
              <a:rPr lang="ru-RU" sz="2200" dirty="0" err="1">
                <a:latin typeface="Times New Roman" panose="02020603050405020304" pitchFamily="18" charset="0"/>
                <a:cs typeface="Times New Roman" panose="02020603050405020304" pitchFamily="18" charset="0"/>
              </a:rPr>
              <a:t>плазматикалық</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клеткалар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қан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жасайтын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бағана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клеткаларынан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пайда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болса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ұзақ</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өмір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сүретін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фибробластар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басқа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бағана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клеткаларынан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пайда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болады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Н.Г.Хрушов</a:t>
            </a:r>
            <a:r>
              <a:rPr lang="ru-RU" sz="2200" dirty="0">
                <a:latin typeface="Times New Roman" panose="02020603050405020304" pitchFamily="18" charset="0"/>
                <a:cs typeface="Times New Roman" panose="02020603050405020304" pitchFamily="18" charset="0"/>
              </a:rPr>
              <a:t> 1976 </a:t>
            </a:r>
            <a:r>
              <a:rPr lang="ru-RU" sz="2200" dirty="0" err="1">
                <a:latin typeface="Times New Roman" panose="02020603050405020304" pitchFamily="18" charset="0"/>
                <a:cs typeface="Times New Roman" panose="02020603050405020304" pitchFamily="18" charset="0"/>
              </a:rPr>
              <a:t>ғылыми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жұмыстары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арқылы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фибробластардың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екі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түрінің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қысқа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ұзақ</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өмір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сүретін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екі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түрлі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бағана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клеткаларынан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болатынын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дәлелдеді</a:t>
            </a:r>
            <a:r>
              <a:rPr lang="ru-RU"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9166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639"/>
            <a:ext cx="8892480" cy="5601533"/>
          </a:xfrm>
          <a:prstGeom prst="rect">
            <a:avLst/>
          </a:prstGeom>
        </p:spPr>
        <p:txBody>
          <a:bodyPr wrap="square">
            <a:spAutoFit/>
          </a:bodyPr>
          <a:lstStyle/>
          <a:p>
            <a:pPr indent="288290" algn="just">
              <a:spcAft>
                <a:spcPts val="0"/>
              </a:spcAft>
            </a:pP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Сонымен</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ішкі</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орта </a:t>
            </a:r>
            <a:r>
              <a:rPr lang="ru-MD" sz="2000" dirty="0" err="1" smtClean="0">
                <a:latin typeface="Times New Roman" panose="02020603050405020304" pitchFamily="18" charset="0"/>
                <a:ea typeface="Times New Roman" panose="02020603050405020304" pitchFamily="18" charset="0"/>
                <a:cs typeface="Times New Roman" panose="02020603050405020304" pitchFamily="18" charset="0"/>
              </a:rPr>
              <a:t>ұлпаларына</a:t>
            </a:r>
            <a:r>
              <a:rPr lang="ru-MD"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smtClean="0">
                <a:latin typeface="Times New Roman" panose="02020603050405020304" pitchFamily="18" charset="0"/>
                <a:ea typeface="Times New Roman" panose="02020603050405020304" pitchFamily="18" charset="0"/>
                <a:cs typeface="Times New Roman" panose="02020603050405020304" pitchFamily="18" charset="0"/>
              </a:rPr>
              <a:t>қан</a:t>
            </a:r>
            <a:r>
              <a:rPr lang="ru-MD"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лимфа,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дәнекер</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ұлпалары</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smtClean="0">
                <a:latin typeface="Times New Roman" panose="02020603050405020304" pitchFamily="18" charset="0"/>
                <a:ea typeface="Times New Roman" panose="02020603050405020304" pitchFamily="18" charset="0"/>
                <a:cs typeface="Times New Roman" panose="02020603050405020304" pitchFamily="18" charset="0"/>
              </a:rPr>
              <a:t>жатады</a:t>
            </a:r>
            <a:r>
              <a:rPr lang="ru-MD" sz="200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indent="288290" algn="just">
              <a:spcAft>
                <a:spcPts val="0"/>
              </a:spcAft>
            </a:pP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Ішкі</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smtClean="0">
                <a:latin typeface="Times New Roman" panose="02020603050405020304" pitchFamily="18" charset="0"/>
                <a:ea typeface="Times New Roman" panose="02020603050405020304" pitchFamily="18" charset="0"/>
                <a:cs typeface="Times New Roman" panose="02020603050405020304" pitchFamily="18" charset="0"/>
              </a:rPr>
              <a:t>орта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ұлпаларының</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ерекшеліктері</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клетка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аралық</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заттарда</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жақсы</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жетілген</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Олар</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клеткаларды</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бір-бірінен</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алшақтатады</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және</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клеткаларда</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полярлы</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қасиет</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болмайды</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Бұл</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ұлпаның</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ерекшелігі</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организмде</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ішкі</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орналасуы</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indent="288290" algn="just">
              <a:spcAft>
                <a:spcPts val="0"/>
              </a:spcAft>
            </a:pP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Олардың</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атқаратын</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қызметтері</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әртүрлі</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Қан</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лимфа,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борпылдақ</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ұлпасы</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организмді</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қоректік</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заттармен</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қамтамасыз</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етеді</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сондықтан</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да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оларды</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трофикалық</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ұлпаларға</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жатқызады</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Сонымен</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қатар</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олар</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организмге</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түскен</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бөгде</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заттардан</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инфекциядан</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қорғайды</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Қан</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клеткалары</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бактерияларды</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фагоцитоз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арқылы</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жояды</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және</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антиденешіктер</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жасайды</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Одан</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басқа</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бұл</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ұлпалар</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клетка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аралық</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заттардың</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химиялық</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каллоидті</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құрамын</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тұрақтандырады</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indent="288290" algn="just">
              <a:spcAft>
                <a:spcPts val="0"/>
              </a:spcAft>
            </a:pPr>
            <a:r>
              <a:rPr lang="ru-MD" sz="2000" dirty="0">
                <a:latin typeface="Times New Roman" panose="02020603050405020304" pitchFamily="18" charset="0"/>
                <a:ea typeface="Times New Roman" panose="02020603050405020304" pitchFamily="18" charset="0"/>
                <a:cs typeface="Times New Roman" panose="02020603050405020304" pitchFamily="18" charset="0"/>
              </a:rPr>
              <a:t>Эволюция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процессінде</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ішкі</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орта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ұлпалары</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эпителиймен</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бір</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мезгілде</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және</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өте</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ерте</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пайда</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болған</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Сонымен</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ішкі</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орта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ұлпалары</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жалпы</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алғанда</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мезенхимадан</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дамыған</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клетка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аралық</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затқа</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бай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организмнің</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ішінде</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орналасқан</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тіректік</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қорғаныштық</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және</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қоректік</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қызметтер</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атқаратын</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ұлпалар</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болып</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саналады</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ru-MD" sz="1800"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0672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856984" cy="6586418"/>
          </a:xfrm>
          <a:prstGeom prst="rect">
            <a:avLst/>
          </a:prstGeom>
        </p:spPr>
        <p:txBody>
          <a:bodyPr wrap="square">
            <a:spAutoFit/>
          </a:bodyPr>
          <a:lstStyle/>
          <a:p>
            <a:pPr indent="457200" algn="ctr">
              <a:spcAft>
                <a:spcPts val="0"/>
              </a:spcAft>
            </a:pPr>
            <a:r>
              <a:rPr lang="kk-KZ" kern="0" dirty="0">
                <a:latin typeface="Kz Times New Roman"/>
                <a:ea typeface="Times New Roman" panose="02020603050405020304" pitchFamily="18" charset="0"/>
                <a:cs typeface="Times New Roman" panose="02020603050405020304" pitchFamily="18" charset="0"/>
              </a:rPr>
              <a:t>Мезенхима</a:t>
            </a:r>
            <a:endParaRPr lang="ru-RU" sz="2000" kern="0" dirty="0">
              <a:latin typeface="Kz Times New Roman"/>
              <a:ea typeface="Times New Roman" panose="02020603050405020304" pitchFamily="18" charset="0"/>
              <a:cs typeface="Times New Roman" panose="02020603050405020304" pitchFamily="18" charset="0"/>
            </a:endParaRPr>
          </a:p>
          <a:p>
            <a:pPr>
              <a:spcAft>
                <a:spcPts val="0"/>
              </a:spcAft>
            </a:pPr>
            <a:r>
              <a:rPr lang="kk-KZ" sz="1400" dirty="0">
                <a:latin typeface="Times New Roman" panose="02020603050405020304" pitchFamily="18" charset="0"/>
                <a:ea typeface="Times New Roman" panose="02020603050405020304" pitchFamily="18" charset="0"/>
              </a:rPr>
              <a:t> </a:t>
            </a:r>
            <a:endParaRPr lang="ru-RU" sz="1400" dirty="0">
              <a:latin typeface="Times New Roman" panose="02020603050405020304" pitchFamily="18" charset="0"/>
              <a:ea typeface="Times New Roman" panose="02020603050405020304" pitchFamily="18" charset="0"/>
            </a:endParaRPr>
          </a:p>
          <a:p>
            <a:pPr indent="288290" algn="just">
              <a:spcAft>
                <a:spcPts val="0"/>
              </a:spcAft>
            </a:pPr>
            <a:r>
              <a:rPr lang="kk-KZ" dirty="0">
                <a:latin typeface="Kz Times New Roman"/>
                <a:ea typeface="Times New Roman" panose="02020603050405020304" pitchFamily="18" charset="0"/>
                <a:cs typeface="Times New Roman" panose="02020603050405020304" pitchFamily="18" charset="0"/>
              </a:rPr>
              <a:t>Мезенхима эмбриондық дамудың бастапқы кезінде ұрықтық жапырақшалар пайда болғаннан кейін түзілетін дәнекер ұлпасы. Мезенхима негізінде мезодермадан бөлініп шығатын ұрықтық жапырақшалардың арасын толтырып тұратын, тармақтары бір-бірімен ұштасып тор құрайтын жұлдыз пішінді клеткалардан тұрады. Мезодермадан пайда болатын мезенхиманы энтомезенхима деп атайды. Мезенхима қан клеткаларына, алғашқы қан тамырларына, дәнекер ұлпасына, шеміршек, сүйек ұлпаларына жіктеледі. Мезенхима клеткаларының ядросы ірі, пішіні сопақша болып келеді. Цитоплазмасында эндоплазмалық тор жақсы жетілген және митохондриялар көп болады. </a:t>
            </a:r>
            <a:r>
              <a:rPr lang="ru-MD" dirty="0">
                <a:latin typeface="Kz Times New Roman"/>
                <a:ea typeface="Times New Roman" panose="02020603050405020304" pitchFamily="18" charset="0"/>
                <a:cs typeface="Times New Roman" panose="02020603050405020304" pitchFamily="18" charset="0"/>
              </a:rPr>
              <a:t>Клетка </a:t>
            </a:r>
            <a:r>
              <a:rPr lang="ru-MD" dirty="0" err="1">
                <a:latin typeface="Kz Times New Roman"/>
                <a:ea typeface="Times New Roman" panose="02020603050405020304" pitchFamily="18" charset="0"/>
                <a:cs typeface="Times New Roman" panose="02020603050405020304" pitchFamily="18" charset="0"/>
              </a:rPr>
              <a:t>аралық</a:t>
            </a:r>
            <a:r>
              <a:rPr lang="ru-MD" dirty="0">
                <a:latin typeface="Kz Times New Roman"/>
                <a:ea typeface="Times New Roman" panose="02020603050405020304" pitchFamily="18" charset="0"/>
                <a:cs typeface="Times New Roman" panose="02020603050405020304" pitchFamily="18" charset="0"/>
              </a:rPr>
              <a:t> </a:t>
            </a:r>
            <a:r>
              <a:rPr lang="ru-MD" dirty="0" err="1">
                <a:latin typeface="Kz Times New Roman"/>
                <a:ea typeface="Times New Roman" panose="02020603050405020304" pitchFamily="18" charset="0"/>
                <a:cs typeface="Times New Roman" panose="02020603050405020304" pitchFamily="18" charset="0"/>
              </a:rPr>
              <a:t>заттарда</a:t>
            </a:r>
            <a:r>
              <a:rPr lang="ru-MD" dirty="0">
                <a:latin typeface="Kz Times New Roman"/>
                <a:ea typeface="Times New Roman" panose="02020603050405020304" pitchFamily="18" charset="0"/>
                <a:cs typeface="Times New Roman" panose="02020603050405020304" pitchFamily="18" charset="0"/>
              </a:rPr>
              <a:t> </a:t>
            </a:r>
            <a:r>
              <a:rPr lang="ru-MD" dirty="0" err="1">
                <a:latin typeface="Kz Times New Roman"/>
                <a:ea typeface="Times New Roman" panose="02020603050405020304" pitchFamily="18" charset="0"/>
                <a:cs typeface="Times New Roman" panose="02020603050405020304" pitchFamily="18" charset="0"/>
              </a:rPr>
              <a:t>негізінде</a:t>
            </a:r>
            <a:r>
              <a:rPr lang="ru-MD" dirty="0">
                <a:latin typeface="Kz Times New Roman"/>
                <a:ea typeface="Times New Roman" panose="02020603050405020304" pitchFamily="18" charset="0"/>
                <a:cs typeface="Times New Roman" panose="02020603050405020304" pitchFamily="18" charset="0"/>
              </a:rPr>
              <a:t> </a:t>
            </a:r>
            <a:r>
              <a:rPr lang="ru-MD" dirty="0" err="1">
                <a:latin typeface="Kz Times New Roman"/>
                <a:ea typeface="Times New Roman" panose="02020603050405020304" pitchFamily="18" charset="0"/>
                <a:cs typeface="Times New Roman" panose="02020603050405020304" pitchFamily="18" charset="0"/>
              </a:rPr>
              <a:t>белоктар</a:t>
            </a:r>
            <a:r>
              <a:rPr lang="ru-MD" dirty="0">
                <a:latin typeface="Kz Times New Roman"/>
                <a:ea typeface="Times New Roman" panose="02020603050405020304" pitchFamily="18" charset="0"/>
                <a:cs typeface="Times New Roman" panose="02020603050405020304" pitchFamily="18" charset="0"/>
              </a:rPr>
              <a:t>, </a:t>
            </a:r>
            <a:r>
              <a:rPr lang="ru-MD" dirty="0" err="1">
                <a:latin typeface="Kz Times New Roman"/>
                <a:ea typeface="Times New Roman" panose="02020603050405020304" pitchFamily="18" charset="0"/>
                <a:cs typeface="Times New Roman" panose="02020603050405020304" pitchFamily="18" charset="0"/>
              </a:rPr>
              <a:t>қанттар</a:t>
            </a:r>
            <a:r>
              <a:rPr lang="ru-MD" dirty="0">
                <a:latin typeface="Kz Times New Roman"/>
                <a:ea typeface="Times New Roman" panose="02020603050405020304" pitchFamily="18" charset="0"/>
                <a:cs typeface="Times New Roman" panose="02020603050405020304" pitchFamily="18" charset="0"/>
              </a:rPr>
              <a:t> </a:t>
            </a:r>
            <a:r>
              <a:rPr lang="ru-MD" dirty="0" err="1">
                <a:latin typeface="Kz Times New Roman"/>
                <a:ea typeface="Times New Roman" panose="02020603050405020304" pitchFamily="18" charset="0"/>
                <a:cs typeface="Times New Roman" panose="02020603050405020304" pitchFamily="18" charset="0"/>
              </a:rPr>
              <a:t>кездеседі</a:t>
            </a:r>
            <a:r>
              <a:rPr lang="ru-MD" dirty="0">
                <a:latin typeface="Kz Times New Roman"/>
                <a:ea typeface="Times New Roman" panose="02020603050405020304" pitchFamily="18" charset="0"/>
                <a:cs typeface="Times New Roman" panose="02020603050405020304" pitchFamily="18" charset="0"/>
              </a:rPr>
              <a:t>.</a:t>
            </a:r>
            <a:endParaRPr lang="ru-RU" sz="2000" dirty="0">
              <a:latin typeface="Kz Times New Roman"/>
              <a:ea typeface="Times New Roman" panose="02020603050405020304" pitchFamily="18" charset="0"/>
              <a:cs typeface="Times New Roman" panose="02020603050405020304" pitchFamily="18" charset="0"/>
            </a:endParaRPr>
          </a:p>
          <a:p>
            <a:pPr indent="288290" algn="just">
              <a:spcAft>
                <a:spcPts val="0"/>
              </a:spcAft>
            </a:pPr>
            <a:r>
              <a:rPr lang="ru-MD" dirty="0">
                <a:latin typeface="Kz Times New Roman"/>
                <a:ea typeface="Times New Roman" panose="02020603050405020304" pitchFamily="18" charset="0"/>
                <a:cs typeface="Times New Roman" panose="02020603050405020304" pitchFamily="18" charset="0"/>
              </a:rPr>
              <a:t> </a:t>
            </a:r>
            <a:endParaRPr lang="ru-RU" sz="2000" dirty="0">
              <a:effectLst/>
              <a:latin typeface="Kz Times New Roman"/>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3514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15616" y="116633"/>
            <a:ext cx="7056784" cy="4752528"/>
          </a:xfrm>
          <a:prstGeom prst="rect">
            <a:avLst/>
          </a:prstGeom>
        </p:spPr>
      </p:pic>
      <p:sp>
        <p:nvSpPr>
          <p:cNvPr id="3" name="Прямоугольник 2"/>
          <p:cNvSpPr/>
          <p:nvPr/>
        </p:nvSpPr>
        <p:spPr>
          <a:xfrm>
            <a:off x="251520" y="5157192"/>
            <a:ext cx="8784976" cy="1323439"/>
          </a:xfrm>
          <a:prstGeom prst="rect">
            <a:avLst/>
          </a:prstGeom>
        </p:spPr>
        <p:txBody>
          <a:bodyPr wrap="square">
            <a:spAutoFit/>
          </a:bodyPr>
          <a:lstStyle/>
          <a:p>
            <a:pPr algn="ctr">
              <a:spcAft>
                <a:spcPts val="0"/>
              </a:spcAft>
            </a:pPr>
            <a:r>
              <a:rPr lang="kk-KZ" sz="2000" dirty="0">
                <a:latin typeface="Times New Roman" panose="02020603050405020304" pitchFamily="18" charset="0"/>
                <a:ea typeface="Times New Roman" panose="02020603050405020304" pitchFamily="18" charset="0"/>
                <a:cs typeface="Times New Roman" panose="02020603050405020304" pitchFamily="18" charset="0"/>
              </a:rPr>
              <a:t>Құс балапанының мезенхимасы. Бояуы: гематоксилин. х 400.</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kk-KZ" sz="2000" dirty="0">
                <a:latin typeface="Times New Roman" panose="02020603050405020304" pitchFamily="18" charset="0"/>
                <a:ea typeface="Times New Roman" panose="02020603050405020304" pitchFamily="18" charset="0"/>
                <a:cs typeface="Times New Roman" panose="02020603050405020304" pitchFamily="18" charset="0"/>
              </a:rPr>
              <a:t>1-3 – мезенхима клеткалары; 4 – мезенхима клеткаларының митоз жолымен бөлінуі (И.В. Алмазов, Л.С. Сутулов бойынша)</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kk-KZ"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3949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60648"/>
            <a:ext cx="8928992" cy="5509200"/>
          </a:xfrm>
          <a:prstGeom prst="rect">
            <a:avLst/>
          </a:prstGeom>
        </p:spPr>
        <p:txBody>
          <a:bodyPr wrap="square">
            <a:spAutoFit/>
          </a:bodyPr>
          <a:lstStyle/>
          <a:p>
            <a:pPr algn="ctr"/>
            <a:r>
              <a:rPr lang="ru-RU" sz="1600" dirty="0" err="1">
                <a:latin typeface="Times New Roman" panose="02020603050405020304" pitchFamily="18" charset="0"/>
                <a:cs typeface="Times New Roman" panose="02020603050405020304" pitchFamily="18" charset="0"/>
              </a:rPr>
              <a:t>Қан</a:t>
            </a:r>
            <a:endParaRPr lang="ru-RU" sz="1600" dirty="0">
              <a:latin typeface="Times New Roman" panose="02020603050405020304" pitchFamily="18" charset="0"/>
              <a:cs typeface="Times New Roman" panose="02020603050405020304" pitchFamily="18" charset="0"/>
            </a:endParaRPr>
          </a:p>
          <a:p>
            <a:endParaRPr lang="ru-RU" sz="1600" dirty="0"/>
          </a:p>
          <a:p>
            <a:pPr algn="just"/>
            <a:r>
              <a:rPr lang="ru-RU" sz="1600" dirty="0" err="1">
                <a:latin typeface="Times New Roman" panose="02020603050405020304" pitchFamily="18" charset="0"/>
                <a:cs typeface="Times New Roman" panose="02020603050405020304" pitchFamily="18" charset="0"/>
              </a:rPr>
              <a:t>Қан-қоректік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және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қорғаныш</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қызметтер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атқаратын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сұйық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дәнекер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ұлпа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Қан-бұл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сұйық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зат</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дене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салмағының</a:t>
            </a:r>
            <a:r>
              <a:rPr lang="ru-RU" sz="1600" dirty="0">
                <a:latin typeface="Times New Roman" panose="02020603050405020304" pitchFamily="18" charset="0"/>
                <a:cs typeface="Times New Roman" panose="02020603050405020304" pitchFamily="18" charset="0"/>
              </a:rPr>
              <a:t> он </a:t>
            </a:r>
            <a:r>
              <a:rPr lang="ru-RU" sz="1600" dirty="0" err="1">
                <a:latin typeface="Times New Roman" panose="02020603050405020304" pitchFamily="18" charset="0"/>
                <a:cs typeface="Times New Roman" panose="02020603050405020304" pitchFamily="18" charset="0"/>
              </a:rPr>
              <a:t>екіден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бөлігін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құрайды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Орташа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алғанда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ересек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адамда</a:t>
            </a:r>
            <a:r>
              <a:rPr lang="ru-RU" sz="1600" dirty="0">
                <a:latin typeface="Times New Roman" panose="02020603050405020304" pitchFamily="18" charset="0"/>
                <a:cs typeface="Times New Roman" panose="02020603050405020304" pitchFamily="18" charset="0"/>
              </a:rPr>
              <a:t> 5-5,5л </a:t>
            </a:r>
            <a:r>
              <a:rPr lang="ru-RU" sz="1600" dirty="0" err="1">
                <a:latin typeface="Times New Roman" panose="02020603050405020304" pitchFamily="18" charset="0"/>
                <a:cs typeface="Times New Roman" panose="02020603050405020304" pitchFamily="18" charset="0"/>
              </a:rPr>
              <a:t>қан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болады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екі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құрылымнан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тұрады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клеткаларынан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және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плазмадан</a:t>
            </a:r>
            <a:r>
              <a:rPr lang="ru-RU" sz="1600" dirty="0">
                <a:latin typeface="Times New Roman" panose="02020603050405020304" pitchFamily="18" charset="0"/>
                <a:cs typeface="Times New Roman" panose="02020603050405020304" pitchFamily="18" charset="0"/>
              </a:rPr>
              <a:t>. </a:t>
            </a:r>
          </a:p>
          <a:p>
            <a:pPr algn="just"/>
            <a:r>
              <a:rPr lang="ru-RU" sz="1600" dirty="0" err="1">
                <a:latin typeface="Times New Roman" panose="02020603050405020304" pitchFamily="18" charset="0"/>
                <a:cs typeface="Times New Roman" panose="02020603050405020304" pitchFamily="18" charset="0"/>
              </a:rPr>
              <a:t>Қан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клеткалары</a:t>
            </a:r>
            <a:r>
              <a:rPr lang="ru-RU" sz="1600" dirty="0">
                <a:latin typeface="Times New Roman" panose="02020603050405020304" pitchFamily="18" charset="0"/>
                <a:cs typeface="Times New Roman" panose="02020603050405020304" pitchFamily="18" charset="0"/>
              </a:rPr>
              <a:t> 40-45</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Қан</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плазмасы</a:t>
            </a:r>
            <a:r>
              <a:rPr lang="ru-RU" sz="1600" dirty="0">
                <a:latin typeface="Times New Roman" panose="02020603050405020304" pitchFamily="18" charset="0"/>
                <a:cs typeface="Times New Roman" panose="02020603050405020304" pitchFamily="18" charset="0"/>
              </a:rPr>
              <a:t> 55-60%</a:t>
            </a:r>
          </a:p>
          <a:p>
            <a:pPr algn="just"/>
            <a:r>
              <a:rPr lang="ru-RU" sz="1600" dirty="0" err="1">
                <a:latin typeface="Times New Roman" panose="02020603050405020304" pitchFamily="18" charset="0"/>
                <a:cs typeface="Times New Roman" panose="02020603050405020304" pitchFamily="18" charset="0"/>
              </a:rPr>
              <a:t>Қан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плазмасында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сондай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тамыр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және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ұлпа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лимфасында</a:t>
            </a:r>
            <a:r>
              <a:rPr lang="ru-RU" sz="1600" dirty="0">
                <a:latin typeface="Times New Roman" panose="02020603050405020304" pitchFamily="18" charset="0"/>
                <a:cs typeface="Times New Roman" panose="02020603050405020304" pitchFamily="18" charset="0"/>
              </a:rPr>
              <a:t> белок, </a:t>
            </a:r>
            <a:r>
              <a:rPr lang="ru-RU" sz="1600" dirty="0" err="1">
                <a:latin typeface="Times New Roman" panose="02020603050405020304" pitchFamily="18" charset="0"/>
                <a:cs typeface="Times New Roman" panose="02020603050405020304" pitchFamily="18" charset="0"/>
              </a:rPr>
              <a:t>тұздар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және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әртүрлі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зат</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алмасу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өнімдері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болады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Қызыл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клеткаларды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эритроциттер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гректің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эритос-қызыл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клеткаларды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лейкоциттер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гректің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лейкос-ақ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тұрады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пластинкалары-тромбоциттер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Олар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тұтас</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клеткалар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емес</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мембранамен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қамтылған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цитоплазманың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бөлігі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Бұлар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сүйек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майында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өте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ірі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клеткалар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мегакариоциттердің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ыдырауынан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пайда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болады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пластинкаларында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ядроның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құрылымды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бөліктері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болмайды</a:t>
            </a:r>
            <a:r>
              <a:rPr lang="ru-RU" sz="1600" dirty="0">
                <a:latin typeface="Times New Roman" panose="02020603050405020304" pitchFamily="18" charset="0"/>
                <a:cs typeface="Times New Roman" panose="02020603050405020304" pitchFamily="18" charset="0"/>
              </a:rPr>
              <a:t>.</a:t>
            </a:r>
          </a:p>
          <a:p>
            <a:pPr algn="just"/>
            <a:r>
              <a:rPr lang="ru-RU" sz="1600" dirty="0" err="1">
                <a:latin typeface="Times New Roman" panose="02020603050405020304" pitchFamily="18" charset="0"/>
                <a:cs typeface="Times New Roman" panose="02020603050405020304" pitchFamily="18" charset="0"/>
              </a:rPr>
              <a:t>Эритроциттер</a:t>
            </a:r>
            <a:r>
              <a:rPr lang="ru-RU" sz="1600" dirty="0">
                <a:latin typeface="Times New Roman" panose="02020603050405020304" pitchFamily="18" charset="0"/>
                <a:cs typeface="Times New Roman" panose="02020603050405020304" pitchFamily="18" charset="0"/>
              </a:rPr>
              <a:t> мен </a:t>
            </a:r>
            <a:r>
              <a:rPr lang="ru-RU" sz="1600" dirty="0" err="1">
                <a:latin typeface="Times New Roman" panose="02020603050405020304" pitchFamily="18" charset="0"/>
                <a:cs typeface="Times New Roman" panose="02020603050405020304" pitchFamily="18" charset="0"/>
              </a:rPr>
              <a:t>қан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пластинкалары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қызметтерін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тікелей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қанның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ішінде</a:t>
            </a:r>
            <a:r>
              <a:rPr lang="ru-RU" sz="1600" dirty="0">
                <a:latin typeface="Times New Roman" panose="02020603050405020304" pitchFamily="18" charset="0"/>
                <a:cs typeface="Times New Roman" panose="02020603050405020304" pitchFamily="18" charset="0"/>
              </a:rPr>
              <a:t>, ал </a:t>
            </a:r>
            <a:r>
              <a:rPr lang="ru-RU" sz="1600" dirty="0" err="1">
                <a:latin typeface="Times New Roman" panose="02020603050405020304" pitchFamily="18" charset="0"/>
                <a:cs typeface="Times New Roman" panose="02020603050405020304" pitchFamily="18" charset="0"/>
              </a:rPr>
              <a:t>лейкоциттер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өздерінің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әртүрлі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қызметтерін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емес</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дәнекер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ұлпасында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атқарады</a:t>
            </a:r>
            <a:r>
              <a:rPr lang="ru-RU" sz="1600" dirty="0">
                <a:latin typeface="Times New Roman" panose="02020603050405020304" pitchFamily="18" charset="0"/>
                <a:cs typeface="Times New Roman" panose="02020603050405020304" pitchFamily="18" charset="0"/>
              </a:rPr>
              <a:t>.</a:t>
            </a:r>
          </a:p>
          <a:p>
            <a:pPr algn="just"/>
            <a:r>
              <a:rPr lang="ru-RU" sz="1600" dirty="0" err="1">
                <a:latin typeface="Times New Roman" panose="02020603050405020304" pitchFamily="18" charset="0"/>
                <a:cs typeface="Times New Roman" panose="02020603050405020304" pitchFamily="18" charset="0"/>
              </a:rPr>
              <a:t>Эритроциттерді</a:t>
            </a:r>
            <a:r>
              <a:rPr lang="ru-RU" sz="1600" dirty="0">
                <a:latin typeface="Times New Roman" panose="02020603050405020304" pitchFamily="18" charset="0"/>
                <a:cs typeface="Times New Roman" panose="02020603050405020304" pitchFamily="18" charset="0"/>
              </a:rPr>
              <a:t> 1673 </a:t>
            </a:r>
            <a:r>
              <a:rPr lang="ru-RU" sz="1600" dirty="0" err="1">
                <a:latin typeface="Times New Roman" panose="02020603050405020304" pitchFamily="18" charset="0"/>
                <a:cs typeface="Times New Roman" panose="02020603050405020304" pitchFamily="18" charset="0"/>
              </a:rPr>
              <a:t>жылы</a:t>
            </a:r>
            <a:r>
              <a:rPr lang="ru-RU" sz="1600" dirty="0">
                <a:latin typeface="Times New Roman" panose="02020603050405020304" pitchFamily="18" charset="0"/>
                <a:cs typeface="Times New Roman" panose="02020603050405020304" pitchFamily="18" charset="0"/>
              </a:rPr>
              <a:t> Левенгук </a:t>
            </a:r>
            <a:r>
              <a:rPr lang="ru-RU" sz="1600" dirty="0" err="1">
                <a:latin typeface="Times New Roman" panose="02020603050405020304" pitchFamily="18" charset="0"/>
                <a:cs typeface="Times New Roman" panose="02020603050405020304" pitchFamily="18" charset="0"/>
              </a:rPr>
              <a:t>ашты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Бұлар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қанның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негізгі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клеткалары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Ерлердің</a:t>
            </a:r>
            <a:r>
              <a:rPr lang="ru-RU" sz="1600" dirty="0">
                <a:latin typeface="Times New Roman" panose="02020603050405020304" pitchFamily="18" charset="0"/>
                <a:cs typeface="Times New Roman" panose="02020603050405020304" pitchFamily="18" charset="0"/>
              </a:rPr>
              <a:t> 1мм3 </a:t>
            </a:r>
            <a:r>
              <a:rPr lang="ru-RU" sz="1600" dirty="0" err="1">
                <a:latin typeface="Times New Roman" panose="02020603050405020304" pitchFamily="18" charset="0"/>
                <a:cs typeface="Times New Roman" panose="02020603050405020304" pitchFamily="18" charset="0"/>
              </a:rPr>
              <a:t>қанында</a:t>
            </a:r>
            <a:r>
              <a:rPr lang="ru-RU" sz="1600" dirty="0">
                <a:latin typeface="Times New Roman" panose="02020603050405020304" pitchFamily="18" charset="0"/>
                <a:cs typeface="Times New Roman" panose="02020603050405020304" pitchFamily="18" charset="0"/>
              </a:rPr>
              <a:t> 5 млн-</a:t>
            </a:r>
            <a:r>
              <a:rPr lang="ru-RU" sz="1600" dirty="0" err="1">
                <a:latin typeface="Times New Roman" panose="02020603050405020304" pitchFamily="18" charset="0"/>
                <a:cs typeface="Times New Roman" panose="02020603050405020304" pitchFamily="18" charset="0"/>
              </a:rPr>
              <a:t>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жуық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әйелдерде</a:t>
            </a:r>
            <a:r>
              <a:rPr lang="ru-RU" sz="1600" dirty="0">
                <a:latin typeface="Times New Roman" panose="02020603050405020304" pitchFamily="18" charset="0"/>
                <a:cs typeface="Times New Roman" panose="02020603050405020304" pitchFamily="18" charset="0"/>
              </a:rPr>
              <a:t> 4-4,5 млн </a:t>
            </a:r>
            <a:r>
              <a:rPr lang="ru-RU" sz="1600" dirty="0" err="1">
                <a:latin typeface="Times New Roman" panose="02020603050405020304" pitchFamily="18" charset="0"/>
                <a:cs typeface="Times New Roman" panose="02020603050405020304" pitchFamily="18" charset="0"/>
              </a:rPr>
              <a:t>эритроциттер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болады</a:t>
            </a:r>
            <a:r>
              <a:rPr lang="ru-RU" sz="1600" dirty="0">
                <a:latin typeface="Times New Roman" panose="02020603050405020304" pitchFamily="18" charset="0"/>
                <a:cs typeface="Times New Roman" panose="02020603050405020304" pitchFamily="18" charset="0"/>
              </a:rPr>
              <a:t>. Адам </a:t>
            </a:r>
            <a:r>
              <a:rPr lang="ru-RU" sz="1600" dirty="0" err="1">
                <a:latin typeface="Times New Roman" panose="02020603050405020304" pitchFamily="18" charset="0"/>
                <a:cs typeface="Times New Roman" panose="02020603050405020304" pitchFamily="18" charset="0"/>
              </a:rPr>
              <a:t>олрганизміндегі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эритроциттерінің</a:t>
            </a:r>
            <a:r>
              <a:rPr lang="ru-RU" sz="1600" dirty="0">
                <a:latin typeface="Times New Roman" panose="02020603050405020304" pitchFamily="18" charset="0"/>
                <a:cs typeface="Times New Roman" panose="02020603050405020304" pitchFamily="18" charset="0"/>
              </a:rPr>
              <a:t> саны 25 триллион. </a:t>
            </a:r>
            <a:r>
              <a:rPr lang="ru-RU" sz="1600" dirty="0" err="1">
                <a:latin typeface="Times New Roman" panose="02020603050405020304" pitchFamily="18" charset="0"/>
                <a:cs typeface="Times New Roman" panose="02020603050405020304" pitchFamily="18" charset="0"/>
              </a:rPr>
              <a:t>Адамдағы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эритроциттердің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шамасы</a:t>
            </a:r>
            <a:r>
              <a:rPr lang="ru-RU" sz="1600" dirty="0">
                <a:latin typeface="Times New Roman" panose="02020603050405020304" pitchFamily="18" charset="0"/>
                <a:cs typeface="Times New Roman" panose="02020603050405020304" pitchFamily="18" charset="0"/>
              </a:rPr>
              <a:t> 2 литр. </a:t>
            </a:r>
            <a:r>
              <a:rPr lang="ru-RU" sz="1600" dirty="0" err="1">
                <a:latin typeface="Times New Roman" panose="02020603050405020304" pitchFamily="18" charset="0"/>
                <a:cs typeface="Times New Roman" panose="02020603050405020304" pitchFamily="18" charset="0"/>
              </a:rPr>
              <a:t>Эритроциттердің</a:t>
            </a:r>
            <a:r>
              <a:rPr lang="ru-RU" sz="1600" dirty="0">
                <a:latin typeface="Times New Roman" panose="02020603050405020304" pitchFamily="18" charset="0"/>
                <a:cs typeface="Times New Roman" panose="02020603050405020304" pitchFamily="18" charset="0"/>
              </a:rPr>
              <a:t> саны </a:t>
            </a:r>
            <a:r>
              <a:rPr lang="ru-RU" sz="1600" dirty="0" err="1">
                <a:latin typeface="Times New Roman" panose="02020603050405020304" pitchFamily="18" charset="0"/>
                <a:cs typeface="Times New Roman" panose="02020603050405020304" pitchFamily="18" charset="0"/>
              </a:rPr>
              <a:t>организмнің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жынысына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жасына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физикалық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күйіне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жердің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биіктігіне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жыл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маусымына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және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басқа</a:t>
            </a:r>
            <a:r>
              <a:rPr lang="ru-RU" sz="1600" dirty="0">
                <a:latin typeface="Times New Roman" panose="02020603050405020304" pitchFamily="18" charset="0"/>
                <a:cs typeface="Times New Roman" panose="02020603050405020304" pitchFamily="18" charset="0"/>
              </a:rPr>
              <a:t> да </a:t>
            </a:r>
            <a:r>
              <a:rPr lang="ru-RU" sz="1600" dirty="0" err="1">
                <a:latin typeface="Times New Roman" panose="02020603050405020304" pitchFamily="18" charset="0"/>
                <a:cs typeface="Times New Roman" panose="02020603050405020304" pitchFamily="18" charset="0"/>
              </a:rPr>
              <a:t>факторларға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байланысты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өзгеріп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отырады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Жаңа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туған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нәрестелердің</a:t>
            </a:r>
            <a:r>
              <a:rPr lang="ru-RU" sz="1600" dirty="0">
                <a:latin typeface="Times New Roman" panose="02020603050405020304" pitchFamily="18" charset="0"/>
                <a:cs typeface="Times New Roman" panose="02020603050405020304" pitchFamily="18" charset="0"/>
              </a:rPr>
              <a:t> 1мм </a:t>
            </a:r>
            <a:r>
              <a:rPr lang="ru-RU" sz="1600" dirty="0" err="1">
                <a:latin typeface="Times New Roman" panose="02020603050405020304" pitchFamily="18" charset="0"/>
                <a:cs typeface="Times New Roman" panose="02020603050405020304" pitchFamily="18" charset="0"/>
              </a:rPr>
              <a:t>қанындағы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эритроциттердің</a:t>
            </a:r>
            <a:r>
              <a:rPr lang="ru-RU" sz="1600" dirty="0">
                <a:latin typeface="Times New Roman" panose="02020603050405020304" pitchFamily="18" charset="0"/>
                <a:cs typeface="Times New Roman" panose="02020603050405020304" pitchFamily="18" charset="0"/>
              </a:rPr>
              <a:t> саны 6-7 млн-</a:t>
            </a:r>
            <a:r>
              <a:rPr lang="ru-RU" sz="1600" dirty="0" err="1">
                <a:latin typeface="Times New Roman" panose="02020603050405020304" pitchFamily="18" charset="0"/>
                <a:cs typeface="Times New Roman" panose="02020603050405020304" pitchFamily="18" charset="0"/>
              </a:rPr>
              <a:t>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жетеді</a:t>
            </a:r>
            <a:r>
              <a:rPr lang="ru-RU" sz="1600" dirty="0">
                <a:latin typeface="Times New Roman" panose="02020603050405020304" pitchFamily="18" charset="0"/>
                <a:cs typeface="Times New Roman" panose="02020603050405020304" pitchFamily="18" charset="0"/>
              </a:rPr>
              <a:t>. 10-11 </a:t>
            </a:r>
            <a:r>
              <a:rPr lang="ru-RU" sz="1600" dirty="0" err="1">
                <a:latin typeface="Times New Roman" panose="02020603050405020304" pitchFamily="18" charset="0"/>
                <a:cs typeface="Times New Roman" panose="02020603050405020304" pitchFamily="18" charset="0"/>
              </a:rPr>
              <a:t>жасқа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келгенде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қалпына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келеді</a:t>
            </a:r>
            <a:r>
              <a:rPr lang="ru-RU" sz="1600" dirty="0">
                <a:latin typeface="Times New Roman" panose="02020603050405020304" pitchFamily="18" charset="0"/>
                <a:cs typeface="Times New Roman" panose="02020603050405020304" pitchFamily="18" charset="0"/>
              </a:rPr>
              <a:t>. Адам </a:t>
            </a:r>
            <a:r>
              <a:rPr lang="ru-RU" sz="1600" dirty="0" err="1">
                <a:latin typeface="Times New Roman" panose="02020603050405020304" pitchFamily="18" charset="0"/>
                <a:cs typeface="Times New Roman" panose="02020603050405020304" pitchFamily="18" charset="0"/>
              </a:rPr>
              <a:t>қартайғанда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қайтадан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көбейеді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себебі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олардағы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гемоглобиннің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азаюының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салдарынан</a:t>
            </a:r>
            <a:r>
              <a:rPr lang="ru-RU" sz="1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76645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78448" y="1340768"/>
            <a:ext cx="8315665" cy="5243014"/>
          </a:xfrm>
          <a:prstGeom prst="rect">
            <a:avLst/>
          </a:prstGeom>
        </p:spPr>
      </p:pic>
      <p:sp>
        <p:nvSpPr>
          <p:cNvPr id="3" name="Прямоугольник 2"/>
          <p:cNvSpPr/>
          <p:nvPr/>
        </p:nvSpPr>
        <p:spPr>
          <a:xfrm>
            <a:off x="285720" y="214290"/>
            <a:ext cx="8501122" cy="1015663"/>
          </a:xfrm>
          <a:prstGeom prst="rect">
            <a:avLst/>
          </a:prstGeom>
        </p:spPr>
        <p:txBody>
          <a:bodyPr wrap="square">
            <a:spAutoFit/>
          </a:bodyPr>
          <a:lstStyle/>
          <a:p>
            <a:r>
              <a:rPr lang="kk-KZ" sz="1800" i="1" dirty="0" smtClean="0">
                <a:solidFill>
                  <a:srgbClr val="FF0000"/>
                </a:solidFill>
              </a:rPr>
              <a:t>Қан-</a:t>
            </a:r>
            <a:r>
              <a:rPr lang="kk-KZ" sz="1800" i="1" dirty="0" smtClean="0"/>
              <a:t> </a:t>
            </a:r>
            <a:r>
              <a:rPr lang="kk-KZ" sz="1800" dirty="0" smtClean="0"/>
              <a:t>қан тамырлар ішінде болатын ағзадағы сұйық тін, құрамында қан плазмасымен қанның формальды элементтері эритроциттер, лейкоциттер мен қан пластинкалары болады</a:t>
            </a:r>
            <a:r>
              <a:rPr lang="kk-KZ" dirty="0" smtClean="0"/>
              <a:t>.</a:t>
            </a:r>
            <a:endParaRPr lang="ru-RU" dirty="0"/>
          </a:p>
        </p:txBody>
      </p:sp>
    </p:spTree>
    <p:extLst>
      <p:ext uri="{BB962C8B-B14F-4D97-AF65-F5344CB8AC3E}">
        <p14:creationId xmlns:p14="http://schemas.microsoft.com/office/powerpoint/2010/main" val="2300561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8856984" cy="6463308"/>
          </a:xfrm>
          <a:prstGeom prst="rect">
            <a:avLst/>
          </a:prstGeom>
        </p:spPr>
        <p:txBody>
          <a:bodyPr wrap="square">
            <a:spAutoFit/>
          </a:bodyPr>
          <a:lstStyle/>
          <a:p>
            <a:pPr indent="288290" algn="just">
              <a:spcAft>
                <a:spcPts val="0"/>
              </a:spcAft>
            </a:pPr>
            <a:r>
              <a:rPr lang="kk-KZ" sz="1800" dirty="0">
                <a:latin typeface="Times New Roman" panose="02020603050405020304" pitchFamily="18" charset="0"/>
                <a:ea typeface="Times New Roman" panose="02020603050405020304" pitchFamily="18" charset="0"/>
                <a:cs typeface="Times New Roman" panose="02020603050405020304" pitchFamily="18" charset="0"/>
              </a:rPr>
              <a:t>Қан плазмасында, сондай-ақ тамыр және ұлпа лимфасында, белок, тұздар және әртүрлі зат алмасу өнімдері болады. Тұздардың хлорлы натрийдің, яғни «ас тұзының» үлкен маңызы бар. Сүтқоректілердің қанындағы жалпы осмостық қысым ас тұзы ерітіндісінің 0,9% тең қысымға сәйкес келеді. Мұндай ерітіндіні физиологиялық ерітінді деп атайды. Оны қанға құю арқылы қан шығынын толтырады. Сондай-ақ несеп қышқылы, холестерин, лецитин және тағы басқа алмасу өнімдері кездеседі. Эритроциттердің диаметрі 7,3-7,6 мкм, көлденеңі 1,9-2,5 мкм.  Сүтқоректілер мен адам эритроциттерінің ядросы болмайды. Олардың орталық бөлігі шет жағына қарағанда жұқалау болып көрінгендіктен ақшылдау көрінеді.</a:t>
            </a:r>
            <a:endParaRPr lang="ru-RU" sz="1800" dirty="0">
              <a:latin typeface="Times New Roman" panose="02020603050405020304" pitchFamily="18" charset="0"/>
              <a:ea typeface="Times New Roman" panose="02020603050405020304" pitchFamily="18" charset="0"/>
              <a:cs typeface="Times New Roman" panose="02020603050405020304" pitchFamily="18" charset="0"/>
            </a:endParaRPr>
          </a:p>
          <a:p>
            <a:pPr indent="288290" algn="just">
              <a:spcAft>
                <a:spcPts val="0"/>
              </a:spcAft>
            </a:pPr>
            <a:r>
              <a:rPr lang="kk-KZ" sz="1800" dirty="0">
                <a:latin typeface="Times New Roman" panose="02020603050405020304" pitchFamily="18" charset="0"/>
                <a:ea typeface="Times New Roman" panose="02020603050405020304" pitchFamily="18" charset="0"/>
                <a:cs typeface="Times New Roman" panose="02020603050405020304" pitchFamily="18" charset="0"/>
              </a:rPr>
              <a:t>Эритроциттер-оттегін тасушы болып есептеледі. Олардың денесі ерекше затпен- белок текті пигмент-гемоглобинмен толтырылған. Гемоглобин оттегімен оңай қосылады және оны оңай береді. Өзіне оттегін қосып алған гемоглобинді-оксигемоглобин дейді.</a:t>
            </a:r>
            <a:endParaRPr lang="ru-RU" sz="1800" dirty="0">
              <a:latin typeface="Times New Roman" panose="02020603050405020304" pitchFamily="18" charset="0"/>
              <a:ea typeface="Times New Roman" panose="02020603050405020304" pitchFamily="18" charset="0"/>
              <a:cs typeface="Times New Roman" panose="02020603050405020304" pitchFamily="18" charset="0"/>
            </a:endParaRPr>
          </a:p>
          <a:p>
            <a:pPr indent="288290" algn="just">
              <a:spcAft>
                <a:spcPts val="0"/>
              </a:spcAft>
            </a:pPr>
            <a:r>
              <a:rPr lang="kk-KZ" sz="1800" dirty="0">
                <a:latin typeface="Times New Roman" panose="02020603050405020304" pitchFamily="18" charset="0"/>
                <a:ea typeface="Times New Roman" panose="02020603050405020304" pitchFamily="18" charset="0"/>
                <a:cs typeface="Times New Roman" panose="02020603050405020304" pitchFamily="18" charset="0"/>
              </a:rPr>
              <a:t>Өкпеде бронхтар тармақтарының ұшына орналасқан көпіршіктер (альвеолдар) газ алмасу жүретін орын болып табылады. Көпіршіктердің тамырларын қан капиллярлары тығыз орап жатады. Бұл жерде өкпеге жұтылған ауадағы оттегін альвеолдардың жұқа капилляр эндотелийі арқылы капилляр мен өтетін эритроциттерін гемоглобиндерін қабылдап қосып алады. Гемоглобин оксигемоглбинге айналып, ашық қызыл түске боялып, қанға ал қызыл түс береді. Одан әрі оттегі бүкіл денеге тарап, әрбір клетканы қамтамасыз етеді. Гемоглобинмен берік байланысқандықтан, оттегі клеткалар мен ұлпаларға оңай ауысады.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01567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848</TotalTime>
  <Words>2304</Words>
  <Application>Microsoft Office PowerPoint</Application>
  <PresentationFormat>Экран (4:3)</PresentationFormat>
  <Paragraphs>122</Paragraphs>
  <Slides>27</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27</vt:i4>
      </vt:variant>
    </vt:vector>
  </HeadingPairs>
  <TitlesOfParts>
    <vt:vector size="37" baseType="lpstr">
      <vt:lpstr>Arial</vt:lpstr>
      <vt:lpstr>Consolas</vt:lpstr>
      <vt:lpstr>Corbel</vt:lpstr>
      <vt:lpstr>Kz Times New Roman</vt:lpstr>
      <vt:lpstr>Tahoma</vt:lpstr>
      <vt:lpstr>Times New Roman</vt:lpstr>
      <vt:lpstr>Wingdings</vt:lpstr>
      <vt:lpstr>Wingdings 2</vt:lpstr>
      <vt:lpstr>Wingdings 3</vt:lpstr>
      <vt:lpstr>Метро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Қан қызметтері:</vt:lpstr>
      <vt:lpstr>Адам қанының жағындысы</vt:lpstr>
      <vt:lpstr>Презентация PowerPoint</vt:lpstr>
      <vt:lpstr>Презентация PowerPoint</vt:lpstr>
      <vt:lpstr>Презентация PowerPoint</vt:lpstr>
      <vt:lpstr>Агранулоциттер немесе түйіршіксіз лейкоциттер:</vt:lpstr>
      <vt:lpstr>Презентация PowerPoint</vt:lpstr>
      <vt:lpstr>Презентация PowerPoint</vt:lpstr>
      <vt:lpstr>Сүйек кемігіндегі қан жасушаларының пайда болуы:</vt:lpstr>
    </vt:vector>
  </TitlesOfParts>
  <Company>RePack by SPecialiST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ACER</dc:creator>
  <cp:lastModifiedBy>Symbat</cp:lastModifiedBy>
  <cp:revision>43</cp:revision>
  <cp:lastPrinted>1601-01-01T00:00:00Z</cp:lastPrinted>
  <dcterms:created xsi:type="dcterms:W3CDTF">2013-11-04T14:42:22Z</dcterms:created>
  <dcterms:modified xsi:type="dcterms:W3CDTF">2020-11-01T18:24:06Z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